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63" r:id="rId4"/>
    <p:sldId id="264" r:id="rId5"/>
    <p:sldId id="268" r:id="rId6"/>
    <p:sldId id="265" r:id="rId7"/>
    <p:sldId id="259" r:id="rId8"/>
    <p:sldId id="260" r:id="rId9"/>
    <p:sldId id="261" r:id="rId10"/>
    <p:sldId id="262" r:id="rId11"/>
    <p:sldId id="269" r:id="rId12"/>
    <p:sldId id="270" r:id="rId13"/>
    <p:sldId id="267" r:id="rId14"/>
    <p:sldId id="266" r:id="rId15"/>
    <p:sldId id="290" r:id="rId16"/>
    <p:sldId id="291" r:id="rId17"/>
    <p:sldId id="292" r:id="rId18"/>
    <p:sldId id="293" r:id="rId19"/>
    <p:sldId id="294" r:id="rId20"/>
    <p:sldId id="295" r:id="rId21"/>
    <p:sldId id="296" r:id="rId22"/>
    <p:sldId id="271" r:id="rId23"/>
    <p:sldId id="273" r:id="rId24"/>
    <p:sldId id="276" r:id="rId25"/>
    <p:sldId id="277" r:id="rId26"/>
    <p:sldId id="274" r:id="rId27"/>
    <p:sldId id="275" r:id="rId28"/>
    <p:sldId id="278" r:id="rId29"/>
    <p:sldId id="281" r:id="rId30"/>
    <p:sldId id="280" r:id="rId31"/>
    <p:sldId id="279" r:id="rId32"/>
    <p:sldId id="282" r:id="rId33"/>
    <p:sldId id="285" r:id="rId34"/>
    <p:sldId id="284" r:id="rId35"/>
    <p:sldId id="288" r:id="rId36"/>
    <p:sldId id="287" r:id="rId37"/>
    <p:sldId id="286" r:id="rId38"/>
    <p:sldId id="283" r:id="rId39"/>
    <p:sldId id="289" r:id="rId40"/>
    <p:sldId id="297" r:id="rId41"/>
  </p:sldIdLst>
  <p:sldSz cx="12192000" cy="6858000"/>
  <p:notesSz cx="6858000" cy="9144000"/>
  <p:defaultTextStyle>
    <a:defPPr>
      <a:defRPr lang="ro-R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26" autoAdjust="0"/>
    <p:restoredTop sz="94660"/>
  </p:normalViewPr>
  <p:slideViewPr>
    <p:cSldViewPr snapToGrid="0">
      <p:cViewPr varScale="1">
        <p:scale>
          <a:sx n="72" d="100"/>
          <a:sy n="72" d="100"/>
        </p:scale>
        <p:origin x="456"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zitiv titlu">
    <p:spTree>
      <p:nvGrpSpPr>
        <p:cNvPr id="1" name=""/>
        <p:cNvGrpSpPr/>
        <p:nvPr/>
      </p:nvGrpSpPr>
      <p:grpSpPr>
        <a:xfrm>
          <a:off x="0" y="0"/>
          <a:ext cx="0" cy="0"/>
          <a:chOff x="0" y="0"/>
          <a:chExt cx="0" cy="0"/>
        </a:xfrm>
      </p:grpSpPr>
      <p:sp>
        <p:nvSpPr>
          <p:cNvPr id="2" name="Titlu 1">
            <a:extLst>
              <a:ext uri="{FF2B5EF4-FFF2-40B4-BE49-F238E27FC236}">
                <a16:creationId xmlns:a16="http://schemas.microsoft.com/office/drawing/2014/main" id="{A701C50A-9D49-4E3E-AD29-E3CFE312B4E6}"/>
              </a:ext>
            </a:extLst>
          </p:cNvPr>
          <p:cNvSpPr>
            <a:spLocks noGrp="1"/>
          </p:cNvSpPr>
          <p:nvPr>
            <p:ph type="ctrTitle"/>
          </p:nvPr>
        </p:nvSpPr>
        <p:spPr>
          <a:xfrm>
            <a:off x="1524000" y="1122363"/>
            <a:ext cx="9144000" cy="2387600"/>
          </a:xfrm>
        </p:spPr>
        <p:txBody>
          <a:bodyPr anchor="b"/>
          <a:lstStyle>
            <a:lvl1pPr algn="ctr">
              <a:defRPr sz="6000"/>
            </a:lvl1pPr>
          </a:lstStyle>
          <a:p>
            <a:r>
              <a:rPr lang="ro-RO"/>
              <a:t>Faceți clic pentru a edita stilul de titlu coordonator</a:t>
            </a:r>
          </a:p>
        </p:txBody>
      </p:sp>
      <p:sp>
        <p:nvSpPr>
          <p:cNvPr id="3" name="Subtitlu 2">
            <a:extLst>
              <a:ext uri="{FF2B5EF4-FFF2-40B4-BE49-F238E27FC236}">
                <a16:creationId xmlns:a16="http://schemas.microsoft.com/office/drawing/2014/main" id="{9BC5B8AD-C408-4E79-AA70-42F10A5EA28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o-RO"/>
              <a:t>Faceți clic pentru a edita stilul de subtitlu coordonator</a:t>
            </a:r>
          </a:p>
        </p:txBody>
      </p:sp>
      <p:sp>
        <p:nvSpPr>
          <p:cNvPr id="4" name="Substituent dată 3">
            <a:extLst>
              <a:ext uri="{FF2B5EF4-FFF2-40B4-BE49-F238E27FC236}">
                <a16:creationId xmlns:a16="http://schemas.microsoft.com/office/drawing/2014/main" id="{2048637F-2FAF-4DCB-8F2D-418654A72A12}"/>
              </a:ext>
            </a:extLst>
          </p:cNvPr>
          <p:cNvSpPr>
            <a:spLocks noGrp="1"/>
          </p:cNvSpPr>
          <p:nvPr>
            <p:ph type="dt" sz="half" idx="10"/>
          </p:nvPr>
        </p:nvSpPr>
        <p:spPr/>
        <p:txBody>
          <a:bodyPr/>
          <a:lstStyle/>
          <a:p>
            <a:fld id="{59445992-D0C9-446B-B53C-00BE40AF3BFF}" type="datetimeFigureOut">
              <a:rPr lang="ro-RO" smtClean="0"/>
              <a:t>12.04.2020</a:t>
            </a:fld>
            <a:endParaRPr lang="ro-RO"/>
          </a:p>
        </p:txBody>
      </p:sp>
      <p:sp>
        <p:nvSpPr>
          <p:cNvPr id="5" name="Substituent subsol 4">
            <a:extLst>
              <a:ext uri="{FF2B5EF4-FFF2-40B4-BE49-F238E27FC236}">
                <a16:creationId xmlns:a16="http://schemas.microsoft.com/office/drawing/2014/main" id="{98B7558E-1BF6-4698-BA88-4AACCEFA157E}"/>
              </a:ext>
            </a:extLst>
          </p:cNvPr>
          <p:cNvSpPr>
            <a:spLocks noGrp="1"/>
          </p:cNvSpPr>
          <p:nvPr>
            <p:ph type="ftr" sz="quarter" idx="11"/>
          </p:nvPr>
        </p:nvSpPr>
        <p:spPr/>
        <p:txBody>
          <a:bodyPr/>
          <a:lstStyle/>
          <a:p>
            <a:endParaRPr lang="ro-RO"/>
          </a:p>
        </p:txBody>
      </p:sp>
      <p:sp>
        <p:nvSpPr>
          <p:cNvPr id="6" name="Substituent număr diapozitiv 5">
            <a:extLst>
              <a:ext uri="{FF2B5EF4-FFF2-40B4-BE49-F238E27FC236}">
                <a16:creationId xmlns:a16="http://schemas.microsoft.com/office/drawing/2014/main" id="{082ECE83-7153-493B-9181-FF1613E5687D}"/>
              </a:ext>
            </a:extLst>
          </p:cNvPr>
          <p:cNvSpPr>
            <a:spLocks noGrp="1"/>
          </p:cNvSpPr>
          <p:nvPr>
            <p:ph type="sldNum" sz="quarter" idx="12"/>
          </p:nvPr>
        </p:nvSpPr>
        <p:spPr/>
        <p:txBody>
          <a:bodyPr/>
          <a:lstStyle/>
          <a:p>
            <a:fld id="{B7AD1FF3-018F-4403-A40F-044B38648FDE}" type="slidenum">
              <a:rPr lang="ro-RO" smtClean="0"/>
              <a:t>‹#›</a:t>
            </a:fld>
            <a:endParaRPr lang="ro-RO"/>
          </a:p>
        </p:txBody>
      </p:sp>
    </p:spTree>
    <p:extLst>
      <p:ext uri="{BB962C8B-B14F-4D97-AF65-F5344CB8AC3E}">
        <p14:creationId xmlns:p14="http://schemas.microsoft.com/office/powerpoint/2010/main" val="41531517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u și conținut">
    <p:spTree>
      <p:nvGrpSpPr>
        <p:cNvPr id="1" name=""/>
        <p:cNvGrpSpPr/>
        <p:nvPr/>
      </p:nvGrpSpPr>
      <p:grpSpPr>
        <a:xfrm>
          <a:off x="0" y="0"/>
          <a:ext cx="0" cy="0"/>
          <a:chOff x="0" y="0"/>
          <a:chExt cx="0" cy="0"/>
        </a:xfrm>
      </p:grpSpPr>
      <p:sp>
        <p:nvSpPr>
          <p:cNvPr id="2" name="Titlu 1">
            <a:extLst>
              <a:ext uri="{FF2B5EF4-FFF2-40B4-BE49-F238E27FC236}">
                <a16:creationId xmlns:a16="http://schemas.microsoft.com/office/drawing/2014/main" id="{E0557BD6-5089-4568-9ABD-6C2DBB61A6E6}"/>
              </a:ext>
            </a:extLst>
          </p:cNvPr>
          <p:cNvSpPr>
            <a:spLocks noGrp="1"/>
          </p:cNvSpPr>
          <p:nvPr>
            <p:ph type="title"/>
          </p:nvPr>
        </p:nvSpPr>
        <p:spPr/>
        <p:txBody>
          <a:bodyPr/>
          <a:lstStyle/>
          <a:p>
            <a:r>
              <a:rPr lang="ro-RO"/>
              <a:t>Faceți clic pentru a edita stilul de titlu coordonator</a:t>
            </a:r>
          </a:p>
        </p:txBody>
      </p:sp>
      <p:sp>
        <p:nvSpPr>
          <p:cNvPr id="3" name="Substituent conținut 2">
            <a:extLst>
              <a:ext uri="{FF2B5EF4-FFF2-40B4-BE49-F238E27FC236}">
                <a16:creationId xmlns:a16="http://schemas.microsoft.com/office/drawing/2014/main" id="{95954FAB-E20A-4A42-A632-8675822755DA}"/>
              </a:ext>
            </a:extLst>
          </p:cNvPr>
          <p:cNvSpPr>
            <a:spLocks noGrp="1"/>
          </p:cNvSpPr>
          <p:nvPr>
            <p:ph idx="1"/>
          </p:nvPr>
        </p:nvSpPr>
        <p:spPr/>
        <p:txBody>
          <a:bodyPr/>
          <a:lstStyle/>
          <a:p>
            <a:pPr lvl="0"/>
            <a:r>
              <a:rPr lang="ro-RO"/>
              <a:t>Faceţi clic pentru a edita Master stiluri text</a:t>
            </a:r>
          </a:p>
          <a:p>
            <a:pPr lvl="1"/>
            <a:r>
              <a:rPr lang="ro-RO"/>
              <a:t>al doilea nivel</a:t>
            </a:r>
          </a:p>
          <a:p>
            <a:pPr lvl="2"/>
            <a:r>
              <a:rPr lang="ro-RO"/>
              <a:t>al treilea nivel</a:t>
            </a:r>
          </a:p>
          <a:p>
            <a:pPr lvl="3"/>
            <a:r>
              <a:rPr lang="ro-RO"/>
              <a:t>al patrulea nivel</a:t>
            </a:r>
          </a:p>
          <a:p>
            <a:pPr lvl="4"/>
            <a:r>
              <a:rPr lang="ro-RO"/>
              <a:t>al cincilea nivel</a:t>
            </a:r>
          </a:p>
        </p:txBody>
      </p:sp>
      <p:sp>
        <p:nvSpPr>
          <p:cNvPr id="4" name="Substituent dată 3">
            <a:extLst>
              <a:ext uri="{FF2B5EF4-FFF2-40B4-BE49-F238E27FC236}">
                <a16:creationId xmlns:a16="http://schemas.microsoft.com/office/drawing/2014/main" id="{3B7E41F4-0D82-4B19-A9E6-3923995D2051}"/>
              </a:ext>
            </a:extLst>
          </p:cNvPr>
          <p:cNvSpPr>
            <a:spLocks noGrp="1"/>
          </p:cNvSpPr>
          <p:nvPr>
            <p:ph type="dt" sz="half" idx="10"/>
          </p:nvPr>
        </p:nvSpPr>
        <p:spPr/>
        <p:txBody>
          <a:bodyPr/>
          <a:lstStyle/>
          <a:p>
            <a:fld id="{59445992-D0C9-446B-B53C-00BE40AF3BFF}" type="datetimeFigureOut">
              <a:rPr lang="ro-RO" smtClean="0"/>
              <a:t>12.04.2020</a:t>
            </a:fld>
            <a:endParaRPr lang="ro-RO"/>
          </a:p>
        </p:txBody>
      </p:sp>
      <p:sp>
        <p:nvSpPr>
          <p:cNvPr id="5" name="Substituent subsol 4">
            <a:extLst>
              <a:ext uri="{FF2B5EF4-FFF2-40B4-BE49-F238E27FC236}">
                <a16:creationId xmlns:a16="http://schemas.microsoft.com/office/drawing/2014/main" id="{1A50DF69-4F08-4969-97AA-ACFB1053E552}"/>
              </a:ext>
            </a:extLst>
          </p:cNvPr>
          <p:cNvSpPr>
            <a:spLocks noGrp="1"/>
          </p:cNvSpPr>
          <p:nvPr>
            <p:ph type="ftr" sz="quarter" idx="11"/>
          </p:nvPr>
        </p:nvSpPr>
        <p:spPr/>
        <p:txBody>
          <a:bodyPr/>
          <a:lstStyle/>
          <a:p>
            <a:endParaRPr lang="ro-RO"/>
          </a:p>
        </p:txBody>
      </p:sp>
      <p:sp>
        <p:nvSpPr>
          <p:cNvPr id="6" name="Substituent număr diapozitiv 5">
            <a:extLst>
              <a:ext uri="{FF2B5EF4-FFF2-40B4-BE49-F238E27FC236}">
                <a16:creationId xmlns:a16="http://schemas.microsoft.com/office/drawing/2014/main" id="{29BD4A28-937E-483F-AA66-3535D0D6530B}"/>
              </a:ext>
            </a:extLst>
          </p:cNvPr>
          <p:cNvSpPr>
            <a:spLocks noGrp="1"/>
          </p:cNvSpPr>
          <p:nvPr>
            <p:ph type="sldNum" sz="quarter" idx="12"/>
          </p:nvPr>
        </p:nvSpPr>
        <p:spPr/>
        <p:txBody>
          <a:bodyPr/>
          <a:lstStyle/>
          <a:p>
            <a:fld id="{B7AD1FF3-018F-4403-A40F-044B38648FDE}" type="slidenum">
              <a:rPr lang="ro-RO" smtClean="0"/>
              <a:t>‹#›</a:t>
            </a:fld>
            <a:endParaRPr lang="ro-RO"/>
          </a:p>
        </p:txBody>
      </p:sp>
    </p:spTree>
    <p:extLst>
      <p:ext uri="{BB962C8B-B14F-4D97-AF65-F5344CB8AC3E}">
        <p14:creationId xmlns:p14="http://schemas.microsoft.com/office/powerpoint/2010/main" val="33848786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ntet secțiune">
    <p:spTree>
      <p:nvGrpSpPr>
        <p:cNvPr id="1" name=""/>
        <p:cNvGrpSpPr/>
        <p:nvPr/>
      </p:nvGrpSpPr>
      <p:grpSpPr>
        <a:xfrm>
          <a:off x="0" y="0"/>
          <a:ext cx="0" cy="0"/>
          <a:chOff x="0" y="0"/>
          <a:chExt cx="0" cy="0"/>
        </a:xfrm>
      </p:grpSpPr>
      <p:sp>
        <p:nvSpPr>
          <p:cNvPr id="2" name="Titlu 1">
            <a:extLst>
              <a:ext uri="{FF2B5EF4-FFF2-40B4-BE49-F238E27FC236}">
                <a16:creationId xmlns:a16="http://schemas.microsoft.com/office/drawing/2014/main" id="{6DC6F16E-535B-4BDF-A6D9-9C3D9E1DC537}"/>
              </a:ext>
            </a:extLst>
          </p:cNvPr>
          <p:cNvSpPr>
            <a:spLocks noGrp="1"/>
          </p:cNvSpPr>
          <p:nvPr>
            <p:ph type="title"/>
          </p:nvPr>
        </p:nvSpPr>
        <p:spPr>
          <a:xfrm>
            <a:off x="831850" y="1709738"/>
            <a:ext cx="10515600" cy="2852737"/>
          </a:xfrm>
        </p:spPr>
        <p:txBody>
          <a:bodyPr anchor="b"/>
          <a:lstStyle>
            <a:lvl1pPr>
              <a:defRPr sz="6000"/>
            </a:lvl1pPr>
          </a:lstStyle>
          <a:p>
            <a:r>
              <a:rPr lang="ro-RO"/>
              <a:t>Faceți clic pentru a edita stilul de titlu coordonator</a:t>
            </a:r>
          </a:p>
        </p:txBody>
      </p:sp>
      <p:sp>
        <p:nvSpPr>
          <p:cNvPr id="3" name="Substituent text 2">
            <a:extLst>
              <a:ext uri="{FF2B5EF4-FFF2-40B4-BE49-F238E27FC236}">
                <a16:creationId xmlns:a16="http://schemas.microsoft.com/office/drawing/2014/main" id="{67727566-DF84-4A67-A69E-85BF27688D6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o-RO"/>
              <a:t>Faceţi clic pentru a edita Master stiluri text</a:t>
            </a:r>
          </a:p>
        </p:txBody>
      </p:sp>
      <p:sp>
        <p:nvSpPr>
          <p:cNvPr id="4" name="Substituent dată 3">
            <a:extLst>
              <a:ext uri="{FF2B5EF4-FFF2-40B4-BE49-F238E27FC236}">
                <a16:creationId xmlns:a16="http://schemas.microsoft.com/office/drawing/2014/main" id="{27ACCEC4-CF4E-4C67-A50B-DD3A478EEAF4}"/>
              </a:ext>
            </a:extLst>
          </p:cNvPr>
          <p:cNvSpPr>
            <a:spLocks noGrp="1"/>
          </p:cNvSpPr>
          <p:nvPr>
            <p:ph type="dt" sz="half" idx="10"/>
          </p:nvPr>
        </p:nvSpPr>
        <p:spPr/>
        <p:txBody>
          <a:bodyPr/>
          <a:lstStyle/>
          <a:p>
            <a:fld id="{59445992-D0C9-446B-B53C-00BE40AF3BFF}" type="datetimeFigureOut">
              <a:rPr lang="ro-RO" smtClean="0"/>
              <a:t>12.04.2020</a:t>
            </a:fld>
            <a:endParaRPr lang="ro-RO"/>
          </a:p>
        </p:txBody>
      </p:sp>
      <p:sp>
        <p:nvSpPr>
          <p:cNvPr id="5" name="Substituent subsol 4">
            <a:extLst>
              <a:ext uri="{FF2B5EF4-FFF2-40B4-BE49-F238E27FC236}">
                <a16:creationId xmlns:a16="http://schemas.microsoft.com/office/drawing/2014/main" id="{C3CE4BCF-979B-41DB-AFBE-2FD31D46B88D}"/>
              </a:ext>
            </a:extLst>
          </p:cNvPr>
          <p:cNvSpPr>
            <a:spLocks noGrp="1"/>
          </p:cNvSpPr>
          <p:nvPr>
            <p:ph type="ftr" sz="quarter" idx="11"/>
          </p:nvPr>
        </p:nvSpPr>
        <p:spPr/>
        <p:txBody>
          <a:bodyPr/>
          <a:lstStyle/>
          <a:p>
            <a:endParaRPr lang="ro-RO"/>
          </a:p>
        </p:txBody>
      </p:sp>
      <p:sp>
        <p:nvSpPr>
          <p:cNvPr id="6" name="Substituent număr diapozitiv 5">
            <a:extLst>
              <a:ext uri="{FF2B5EF4-FFF2-40B4-BE49-F238E27FC236}">
                <a16:creationId xmlns:a16="http://schemas.microsoft.com/office/drawing/2014/main" id="{264F9282-BE46-4FD9-A878-8811F3C24100}"/>
              </a:ext>
            </a:extLst>
          </p:cNvPr>
          <p:cNvSpPr>
            <a:spLocks noGrp="1"/>
          </p:cNvSpPr>
          <p:nvPr>
            <p:ph type="sldNum" sz="quarter" idx="12"/>
          </p:nvPr>
        </p:nvSpPr>
        <p:spPr/>
        <p:txBody>
          <a:bodyPr/>
          <a:lstStyle/>
          <a:p>
            <a:fld id="{B7AD1FF3-018F-4403-A40F-044B38648FDE}" type="slidenum">
              <a:rPr lang="ro-RO" smtClean="0"/>
              <a:t>‹#›</a:t>
            </a:fld>
            <a:endParaRPr lang="ro-RO"/>
          </a:p>
        </p:txBody>
      </p:sp>
    </p:spTree>
    <p:extLst>
      <p:ext uri="{BB962C8B-B14F-4D97-AF65-F5344CB8AC3E}">
        <p14:creationId xmlns:p14="http://schemas.microsoft.com/office/powerpoint/2010/main" val="20638154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uă tipuri de conținut">
    <p:spTree>
      <p:nvGrpSpPr>
        <p:cNvPr id="1" name=""/>
        <p:cNvGrpSpPr/>
        <p:nvPr/>
      </p:nvGrpSpPr>
      <p:grpSpPr>
        <a:xfrm>
          <a:off x="0" y="0"/>
          <a:ext cx="0" cy="0"/>
          <a:chOff x="0" y="0"/>
          <a:chExt cx="0" cy="0"/>
        </a:xfrm>
      </p:grpSpPr>
      <p:sp>
        <p:nvSpPr>
          <p:cNvPr id="2" name="Titlu 1">
            <a:extLst>
              <a:ext uri="{FF2B5EF4-FFF2-40B4-BE49-F238E27FC236}">
                <a16:creationId xmlns:a16="http://schemas.microsoft.com/office/drawing/2014/main" id="{E2E6136F-D899-48FB-B39E-97B43789CF1A}"/>
              </a:ext>
            </a:extLst>
          </p:cNvPr>
          <p:cNvSpPr>
            <a:spLocks noGrp="1"/>
          </p:cNvSpPr>
          <p:nvPr>
            <p:ph type="title"/>
          </p:nvPr>
        </p:nvSpPr>
        <p:spPr/>
        <p:txBody>
          <a:bodyPr/>
          <a:lstStyle/>
          <a:p>
            <a:r>
              <a:rPr lang="ro-RO"/>
              <a:t>Faceți clic pentru a edita stilul de titlu coordonator</a:t>
            </a:r>
          </a:p>
        </p:txBody>
      </p:sp>
      <p:sp>
        <p:nvSpPr>
          <p:cNvPr id="3" name="Substituent conținut 2">
            <a:extLst>
              <a:ext uri="{FF2B5EF4-FFF2-40B4-BE49-F238E27FC236}">
                <a16:creationId xmlns:a16="http://schemas.microsoft.com/office/drawing/2014/main" id="{5789325C-A3AF-49EC-9949-1149610241E2}"/>
              </a:ext>
            </a:extLst>
          </p:cNvPr>
          <p:cNvSpPr>
            <a:spLocks noGrp="1"/>
          </p:cNvSpPr>
          <p:nvPr>
            <p:ph sz="half" idx="1"/>
          </p:nvPr>
        </p:nvSpPr>
        <p:spPr>
          <a:xfrm>
            <a:off x="838200" y="1825625"/>
            <a:ext cx="5181600" cy="4351338"/>
          </a:xfrm>
        </p:spPr>
        <p:txBody>
          <a:bodyPr/>
          <a:lstStyle/>
          <a:p>
            <a:pPr lvl="0"/>
            <a:r>
              <a:rPr lang="ro-RO"/>
              <a:t>Faceţi clic pentru a edita Master stiluri text</a:t>
            </a:r>
          </a:p>
          <a:p>
            <a:pPr lvl="1"/>
            <a:r>
              <a:rPr lang="ro-RO"/>
              <a:t>al doilea nivel</a:t>
            </a:r>
          </a:p>
          <a:p>
            <a:pPr lvl="2"/>
            <a:r>
              <a:rPr lang="ro-RO"/>
              <a:t>al treilea nivel</a:t>
            </a:r>
          </a:p>
          <a:p>
            <a:pPr lvl="3"/>
            <a:r>
              <a:rPr lang="ro-RO"/>
              <a:t>al patrulea nivel</a:t>
            </a:r>
          </a:p>
          <a:p>
            <a:pPr lvl="4"/>
            <a:r>
              <a:rPr lang="ro-RO"/>
              <a:t>al cincilea nivel</a:t>
            </a:r>
          </a:p>
        </p:txBody>
      </p:sp>
      <p:sp>
        <p:nvSpPr>
          <p:cNvPr id="4" name="Substituent conținut 3">
            <a:extLst>
              <a:ext uri="{FF2B5EF4-FFF2-40B4-BE49-F238E27FC236}">
                <a16:creationId xmlns:a16="http://schemas.microsoft.com/office/drawing/2014/main" id="{FF394801-36FC-49EC-8B99-2BB54D126121}"/>
              </a:ext>
            </a:extLst>
          </p:cNvPr>
          <p:cNvSpPr>
            <a:spLocks noGrp="1"/>
          </p:cNvSpPr>
          <p:nvPr>
            <p:ph sz="half" idx="2"/>
          </p:nvPr>
        </p:nvSpPr>
        <p:spPr>
          <a:xfrm>
            <a:off x="6172200" y="1825625"/>
            <a:ext cx="5181600" cy="4351338"/>
          </a:xfrm>
        </p:spPr>
        <p:txBody>
          <a:bodyPr/>
          <a:lstStyle/>
          <a:p>
            <a:pPr lvl="0"/>
            <a:r>
              <a:rPr lang="ro-RO"/>
              <a:t>Faceţi clic pentru a edita Master stiluri text</a:t>
            </a:r>
          </a:p>
          <a:p>
            <a:pPr lvl="1"/>
            <a:r>
              <a:rPr lang="ro-RO"/>
              <a:t>al doilea nivel</a:t>
            </a:r>
          </a:p>
          <a:p>
            <a:pPr lvl="2"/>
            <a:r>
              <a:rPr lang="ro-RO"/>
              <a:t>al treilea nivel</a:t>
            </a:r>
          </a:p>
          <a:p>
            <a:pPr lvl="3"/>
            <a:r>
              <a:rPr lang="ro-RO"/>
              <a:t>al patrulea nivel</a:t>
            </a:r>
          </a:p>
          <a:p>
            <a:pPr lvl="4"/>
            <a:r>
              <a:rPr lang="ro-RO"/>
              <a:t>al cincilea nivel</a:t>
            </a:r>
          </a:p>
        </p:txBody>
      </p:sp>
      <p:sp>
        <p:nvSpPr>
          <p:cNvPr id="5" name="Substituent dată 4">
            <a:extLst>
              <a:ext uri="{FF2B5EF4-FFF2-40B4-BE49-F238E27FC236}">
                <a16:creationId xmlns:a16="http://schemas.microsoft.com/office/drawing/2014/main" id="{1E84DD46-3A01-49B8-9204-ABB265D89CE9}"/>
              </a:ext>
            </a:extLst>
          </p:cNvPr>
          <p:cNvSpPr>
            <a:spLocks noGrp="1"/>
          </p:cNvSpPr>
          <p:nvPr>
            <p:ph type="dt" sz="half" idx="10"/>
          </p:nvPr>
        </p:nvSpPr>
        <p:spPr/>
        <p:txBody>
          <a:bodyPr/>
          <a:lstStyle/>
          <a:p>
            <a:fld id="{59445992-D0C9-446B-B53C-00BE40AF3BFF}" type="datetimeFigureOut">
              <a:rPr lang="ro-RO" smtClean="0"/>
              <a:t>12.04.2020</a:t>
            </a:fld>
            <a:endParaRPr lang="ro-RO"/>
          </a:p>
        </p:txBody>
      </p:sp>
      <p:sp>
        <p:nvSpPr>
          <p:cNvPr id="6" name="Substituent subsol 5">
            <a:extLst>
              <a:ext uri="{FF2B5EF4-FFF2-40B4-BE49-F238E27FC236}">
                <a16:creationId xmlns:a16="http://schemas.microsoft.com/office/drawing/2014/main" id="{9B7014FA-C0B9-40C7-812E-E26D73768FB3}"/>
              </a:ext>
            </a:extLst>
          </p:cNvPr>
          <p:cNvSpPr>
            <a:spLocks noGrp="1"/>
          </p:cNvSpPr>
          <p:nvPr>
            <p:ph type="ftr" sz="quarter" idx="11"/>
          </p:nvPr>
        </p:nvSpPr>
        <p:spPr/>
        <p:txBody>
          <a:bodyPr/>
          <a:lstStyle/>
          <a:p>
            <a:endParaRPr lang="ro-RO"/>
          </a:p>
        </p:txBody>
      </p:sp>
      <p:sp>
        <p:nvSpPr>
          <p:cNvPr id="7" name="Substituent număr diapozitiv 6">
            <a:extLst>
              <a:ext uri="{FF2B5EF4-FFF2-40B4-BE49-F238E27FC236}">
                <a16:creationId xmlns:a16="http://schemas.microsoft.com/office/drawing/2014/main" id="{E30CEBA1-29E3-4FB8-9B09-7063123E9AA1}"/>
              </a:ext>
            </a:extLst>
          </p:cNvPr>
          <p:cNvSpPr>
            <a:spLocks noGrp="1"/>
          </p:cNvSpPr>
          <p:nvPr>
            <p:ph type="sldNum" sz="quarter" idx="12"/>
          </p:nvPr>
        </p:nvSpPr>
        <p:spPr/>
        <p:txBody>
          <a:bodyPr/>
          <a:lstStyle/>
          <a:p>
            <a:fld id="{B7AD1FF3-018F-4403-A40F-044B38648FDE}" type="slidenum">
              <a:rPr lang="ro-RO" smtClean="0"/>
              <a:t>‹#›</a:t>
            </a:fld>
            <a:endParaRPr lang="ro-RO"/>
          </a:p>
        </p:txBody>
      </p:sp>
    </p:spTree>
    <p:extLst>
      <p:ext uri="{BB962C8B-B14F-4D97-AF65-F5344CB8AC3E}">
        <p14:creationId xmlns:p14="http://schemas.microsoft.com/office/powerpoint/2010/main" val="23973196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ție">
    <p:spTree>
      <p:nvGrpSpPr>
        <p:cNvPr id="1" name=""/>
        <p:cNvGrpSpPr/>
        <p:nvPr/>
      </p:nvGrpSpPr>
      <p:grpSpPr>
        <a:xfrm>
          <a:off x="0" y="0"/>
          <a:ext cx="0" cy="0"/>
          <a:chOff x="0" y="0"/>
          <a:chExt cx="0" cy="0"/>
        </a:xfrm>
      </p:grpSpPr>
      <p:sp>
        <p:nvSpPr>
          <p:cNvPr id="2" name="Titlu 1">
            <a:extLst>
              <a:ext uri="{FF2B5EF4-FFF2-40B4-BE49-F238E27FC236}">
                <a16:creationId xmlns:a16="http://schemas.microsoft.com/office/drawing/2014/main" id="{02FF15FA-C851-4516-A0DC-B379649029EE}"/>
              </a:ext>
            </a:extLst>
          </p:cNvPr>
          <p:cNvSpPr>
            <a:spLocks noGrp="1"/>
          </p:cNvSpPr>
          <p:nvPr>
            <p:ph type="title"/>
          </p:nvPr>
        </p:nvSpPr>
        <p:spPr>
          <a:xfrm>
            <a:off x="839788" y="365125"/>
            <a:ext cx="10515600" cy="1325563"/>
          </a:xfrm>
        </p:spPr>
        <p:txBody>
          <a:bodyPr/>
          <a:lstStyle/>
          <a:p>
            <a:r>
              <a:rPr lang="ro-RO"/>
              <a:t>Faceți clic pentru a edita stilul de titlu coordonator</a:t>
            </a:r>
          </a:p>
        </p:txBody>
      </p:sp>
      <p:sp>
        <p:nvSpPr>
          <p:cNvPr id="3" name="Substituent text 2">
            <a:extLst>
              <a:ext uri="{FF2B5EF4-FFF2-40B4-BE49-F238E27FC236}">
                <a16:creationId xmlns:a16="http://schemas.microsoft.com/office/drawing/2014/main" id="{DD905130-DA9B-4A45-AFD1-0A4C48E1190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o-RO"/>
              <a:t>Faceţi clic pentru a edita Master stiluri text</a:t>
            </a:r>
          </a:p>
        </p:txBody>
      </p:sp>
      <p:sp>
        <p:nvSpPr>
          <p:cNvPr id="4" name="Substituent conținut 3">
            <a:extLst>
              <a:ext uri="{FF2B5EF4-FFF2-40B4-BE49-F238E27FC236}">
                <a16:creationId xmlns:a16="http://schemas.microsoft.com/office/drawing/2014/main" id="{CE5F3DEB-0D14-44F6-8385-8E214AC6ECC1}"/>
              </a:ext>
            </a:extLst>
          </p:cNvPr>
          <p:cNvSpPr>
            <a:spLocks noGrp="1"/>
          </p:cNvSpPr>
          <p:nvPr>
            <p:ph sz="half" idx="2"/>
          </p:nvPr>
        </p:nvSpPr>
        <p:spPr>
          <a:xfrm>
            <a:off x="839788" y="2505075"/>
            <a:ext cx="5157787" cy="3684588"/>
          </a:xfrm>
        </p:spPr>
        <p:txBody>
          <a:bodyPr/>
          <a:lstStyle/>
          <a:p>
            <a:pPr lvl="0"/>
            <a:r>
              <a:rPr lang="ro-RO"/>
              <a:t>Faceţi clic pentru a edita Master stiluri text</a:t>
            </a:r>
          </a:p>
          <a:p>
            <a:pPr lvl="1"/>
            <a:r>
              <a:rPr lang="ro-RO"/>
              <a:t>al doilea nivel</a:t>
            </a:r>
          </a:p>
          <a:p>
            <a:pPr lvl="2"/>
            <a:r>
              <a:rPr lang="ro-RO"/>
              <a:t>al treilea nivel</a:t>
            </a:r>
          </a:p>
          <a:p>
            <a:pPr lvl="3"/>
            <a:r>
              <a:rPr lang="ro-RO"/>
              <a:t>al patrulea nivel</a:t>
            </a:r>
          </a:p>
          <a:p>
            <a:pPr lvl="4"/>
            <a:r>
              <a:rPr lang="ro-RO"/>
              <a:t>al cincilea nivel</a:t>
            </a:r>
          </a:p>
        </p:txBody>
      </p:sp>
      <p:sp>
        <p:nvSpPr>
          <p:cNvPr id="5" name="Substituent text 4">
            <a:extLst>
              <a:ext uri="{FF2B5EF4-FFF2-40B4-BE49-F238E27FC236}">
                <a16:creationId xmlns:a16="http://schemas.microsoft.com/office/drawing/2014/main" id="{5B6BEAB1-3BA8-4F81-9B68-51443E05309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o-RO"/>
              <a:t>Faceţi clic pentru a edita Master stiluri text</a:t>
            </a:r>
          </a:p>
        </p:txBody>
      </p:sp>
      <p:sp>
        <p:nvSpPr>
          <p:cNvPr id="6" name="Substituent conținut 5">
            <a:extLst>
              <a:ext uri="{FF2B5EF4-FFF2-40B4-BE49-F238E27FC236}">
                <a16:creationId xmlns:a16="http://schemas.microsoft.com/office/drawing/2014/main" id="{30125CAF-595B-4169-942C-4D1D8B48AA6C}"/>
              </a:ext>
            </a:extLst>
          </p:cNvPr>
          <p:cNvSpPr>
            <a:spLocks noGrp="1"/>
          </p:cNvSpPr>
          <p:nvPr>
            <p:ph sz="quarter" idx="4"/>
          </p:nvPr>
        </p:nvSpPr>
        <p:spPr>
          <a:xfrm>
            <a:off x="6172200" y="2505075"/>
            <a:ext cx="5183188" cy="3684588"/>
          </a:xfrm>
        </p:spPr>
        <p:txBody>
          <a:bodyPr/>
          <a:lstStyle/>
          <a:p>
            <a:pPr lvl="0"/>
            <a:r>
              <a:rPr lang="ro-RO"/>
              <a:t>Faceţi clic pentru a edita Master stiluri text</a:t>
            </a:r>
          </a:p>
          <a:p>
            <a:pPr lvl="1"/>
            <a:r>
              <a:rPr lang="ro-RO"/>
              <a:t>al doilea nivel</a:t>
            </a:r>
          </a:p>
          <a:p>
            <a:pPr lvl="2"/>
            <a:r>
              <a:rPr lang="ro-RO"/>
              <a:t>al treilea nivel</a:t>
            </a:r>
          </a:p>
          <a:p>
            <a:pPr lvl="3"/>
            <a:r>
              <a:rPr lang="ro-RO"/>
              <a:t>al patrulea nivel</a:t>
            </a:r>
          </a:p>
          <a:p>
            <a:pPr lvl="4"/>
            <a:r>
              <a:rPr lang="ro-RO"/>
              <a:t>al cincilea nivel</a:t>
            </a:r>
          </a:p>
        </p:txBody>
      </p:sp>
      <p:sp>
        <p:nvSpPr>
          <p:cNvPr id="7" name="Substituent dată 6">
            <a:extLst>
              <a:ext uri="{FF2B5EF4-FFF2-40B4-BE49-F238E27FC236}">
                <a16:creationId xmlns:a16="http://schemas.microsoft.com/office/drawing/2014/main" id="{2D2D772E-1154-406D-B451-B2434E6026D5}"/>
              </a:ext>
            </a:extLst>
          </p:cNvPr>
          <p:cNvSpPr>
            <a:spLocks noGrp="1"/>
          </p:cNvSpPr>
          <p:nvPr>
            <p:ph type="dt" sz="half" idx="10"/>
          </p:nvPr>
        </p:nvSpPr>
        <p:spPr/>
        <p:txBody>
          <a:bodyPr/>
          <a:lstStyle/>
          <a:p>
            <a:fld id="{59445992-D0C9-446B-B53C-00BE40AF3BFF}" type="datetimeFigureOut">
              <a:rPr lang="ro-RO" smtClean="0"/>
              <a:t>12.04.2020</a:t>
            </a:fld>
            <a:endParaRPr lang="ro-RO"/>
          </a:p>
        </p:txBody>
      </p:sp>
      <p:sp>
        <p:nvSpPr>
          <p:cNvPr id="8" name="Substituent subsol 7">
            <a:extLst>
              <a:ext uri="{FF2B5EF4-FFF2-40B4-BE49-F238E27FC236}">
                <a16:creationId xmlns:a16="http://schemas.microsoft.com/office/drawing/2014/main" id="{DEDD9F13-4F36-4E8F-94F4-3576BD399E36}"/>
              </a:ext>
            </a:extLst>
          </p:cNvPr>
          <p:cNvSpPr>
            <a:spLocks noGrp="1"/>
          </p:cNvSpPr>
          <p:nvPr>
            <p:ph type="ftr" sz="quarter" idx="11"/>
          </p:nvPr>
        </p:nvSpPr>
        <p:spPr/>
        <p:txBody>
          <a:bodyPr/>
          <a:lstStyle/>
          <a:p>
            <a:endParaRPr lang="ro-RO"/>
          </a:p>
        </p:txBody>
      </p:sp>
      <p:sp>
        <p:nvSpPr>
          <p:cNvPr id="9" name="Substituent număr diapozitiv 8">
            <a:extLst>
              <a:ext uri="{FF2B5EF4-FFF2-40B4-BE49-F238E27FC236}">
                <a16:creationId xmlns:a16="http://schemas.microsoft.com/office/drawing/2014/main" id="{A007FC8B-7537-406E-8021-DAF29822E414}"/>
              </a:ext>
            </a:extLst>
          </p:cNvPr>
          <p:cNvSpPr>
            <a:spLocks noGrp="1"/>
          </p:cNvSpPr>
          <p:nvPr>
            <p:ph type="sldNum" sz="quarter" idx="12"/>
          </p:nvPr>
        </p:nvSpPr>
        <p:spPr/>
        <p:txBody>
          <a:bodyPr/>
          <a:lstStyle/>
          <a:p>
            <a:fld id="{B7AD1FF3-018F-4403-A40F-044B38648FDE}" type="slidenum">
              <a:rPr lang="ro-RO" smtClean="0"/>
              <a:t>‹#›</a:t>
            </a:fld>
            <a:endParaRPr lang="ro-RO"/>
          </a:p>
        </p:txBody>
      </p:sp>
    </p:spTree>
    <p:extLst>
      <p:ext uri="{BB962C8B-B14F-4D97-AF65-F5344CB8AC3E}">
        <p14:creationId xmlns:p14="http://schemas.microsoft.com/office/powerpoint/2010/main" val="7551421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Doar titlu">
    <p:spTree>
      <p:nvGrpSpPr>
        <p:cNvPr id="1" name=""/>
        <p:cNvGrpSpPr/>
        <p:nvPr/>
      </p:nvGrpSpPr>
      <p:grpSpPr>
        <a:xfrm>
          <a:off x="0" y="0"/>
          <a:ext cx="0" cy="0"/>
          <a:chOff x="0" y="0"/>
          <a:chExt cx="0" cy="0"/>
        </a:xfrm>
      </p:grpSpPr>
      <p:sp>
        <p:nvSpPr>
          <p:cNvPr id="2" name="Titlu 1">
            <a:extLst>
              <a:ext uri="{FF2B5EF4-FFF2-40B4-BE49-F238E27FC236}">
                <a16:creationId xmlns:a16="http://schemas.microsoft.com/office/drawing/2014/main" id="{3D1F360F-ADBD-4D43-92FA-3C73350F53C7}"/>
              </a:ext>
            </a:extLst>
          </p:cNvPr>
          <p:cNvSpPr>
            <a:spLocks noGrp="1"/>
          </p:cNvSpPr>
          <p:nvPr>
            <p:ph type="title"/>
          </p:nvPr>
        </p:nvSpPr>
        <p:spPr/>
        <p:txBody>
          <a:bodyPr/>
          <a:lstStyle/>
          <a:p>
            <a:r>
              <a:rPr lang="ro-RO"/>
              <a:t>Faceți clic pentru a edita stilul de titlu coordonator</a:t>
            </a:r>
          </a:p>
        </p:txBody>
      </p:sp>
      <p:sp>
        <p:nvSpPr>
          <p:cNvPr id="3" name="Substituent dată 2">
            <a:extLst>
              <a:ext uri="{FF2B5EF4-FFF2-40B4-BE49-F238E27FC236}">
                <a16:creationId xmlns:a16="http://schemas.microsoft.com/office/drawing/2014/main" id="{F132EA1B-D2B3-4E31-88B8-4E4DA6FB9D1C}"/>
              </a:ext>
            </a:extLst>
          </p:cNvPr>
          <p:cNvSpPr>
            <a:spLocks noGrp="1"/>
          </p:cNvSpPr>
          <p:nvPr>
            <p:ph type="dt" sz="half" idx="10"/>
          </p:nvPr>
        </p:nvSpPr>
        <p:spPr/>
        <p:txBody>
          <a:bodyPr/>
          <a:lstStyle/>
          <a:p>
            <a:fld id="{59445992-D0C9-446B-B53C-00BE40AF3BFF}" type="datetimeFigureOut">
              <a:rPr lang="ro-RO" smtClean="0"/>
              <a:t>12.04.2020</a:t>
            </a:fld>
            <a:endParaRPr lang="ro-RO"/>
          </a:p>
        </p:txBody>
      </p:sp>
      <p:sp>
        <p:nvSpPr>
          <p:cNvPr id="4" name="Substituent subsol 3">
            <a:extLst>
              <a:ext uri="{FF2B5EF4-FFF2-40B4-BE49-F238E27FC236}">
                <a16:creationId xmlns:a16="http://schemas.microsoft.com/office/drawing/2014/main" id="{6242FBDE-CDD1-4D9F-A870-69ED6E1EB715}"/>
              </a:ext>
            </a:extLst>
          </p:cNvPr>
          <p:cNvSpPr>
            <a:spLocks noGrp="1"/>
          </p:cNvSpPr>
          <p:nvPr>
            <p:ph type="ftr" sz="quarter" idx="11"/>
          </p:nvPr>
        </p:nvSpPr>
        <p:spPr/>
        <p:txBody>
          <a:bodyPr/>
          <a:lstStyle/>
          <a:p>
            <a:endParaRPr lang="ro-RO"/>
          </a:p>
        </p:txBody>
      </p:sp>
      <p:sp>
        <p:nvSpPr>
          <p:cNvPr id="5" name="Substituent număr diapozitiv 4">
            <a:extLst>
              <a:ext uri="{FF2B5EF4-FFF2-40B4-BE49-F238E27FC236}">
                <a16:creationId xmlns:a16="http://schemas.microsoft.com/office/drawing/2014/main" id="{0D603095-18EE-4BA2-BC74-7A5852D3C4E2}"/>
              </a:ext>
            </a:extLst>
          </p:cNvPr>
          <p:cNvSpPr>
            <a:spLocks noGrp="1"/>
          </p:cNvSpPr>
          <p:nvPr>
            <p:ph type="sldNum" sz="quarter" idx="12"/>
          </p:nvPr>
        </p:nvSpPr>
        <p:spPr/>
        <p:txBody>
          <a:bodyPr/>
          <a:lstStyle/>
          <a:p>
            <a:fld id="{B7AD1FF3-018F-4403-A40F-044B38648FDE}" type="slidenum">
              <a:rPr lang="ro-RO" smtClean="0"/>
              <a:t>‹#›</a:t>
            </a:fld>
            <a:endParaRPr lang="ro-RO"/>
          </a:p>
        </p:txBody>
      </p:sp>
    </p:spTree>
    <p:extLst>
      <p:ext uri="{BB962C8B-B14F-4D97-AF65-F5344CB8AC3E}">
        <p14:creationId xmlns:p14="http://schemas.microsoft.com/office/powerpoint/2010/main" val="19729605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Necompletat">
    <p:spTree>
      <p:nvGrpSpPr>
        <p:cNvPr id="1" name=""/>
        <p:cNvGrpSpPr/>
        <p:nvPr/>
      </p:nvGrpSpPr>
      <p:grpSpPr>
        <a:xfrm>
          <a:off x="0" y="0"/>
          <a:ext cx="0" cy="0"/>
          <a:chOff x="0" y="0"/>
          <a:chExt cx="0" cy="0"/>
        </a:xfrm>
      </p:grpSpPr>
      <p:sp>
        <p:nvSpPr>
          <p:cNvPr id="2" name="Substituent dată 1">
            <a:extLst>
              <a:ext uri="{FF2B5EF4-FFF2-40B4-BE49-F238E27FC236}">
                <a16:creationId xmlns:a16="http://schemas.microsoft.com/office/drawing/2014/main" id="{C7E514AF-F471-4111-A439-270DD305A491}"/>
              </a:ext>
            </a:extLst>
          </p:cNvPr>
          <p:cNvSpPr>
            <a:spLocks noGrp="1"/>
          </p:cNvSpPr>
          <p:nvPr>
            <p:ph type="dt" sz="half" idx="10"/>
          </p:nvPr>
        </p:nvSpPr>
        <p:spPr/>
        <p:txBody>
          <a:bodyPr/>
          <a:lstStyle/>
          <a:p>
            <a:fld id="{59445992-D0C9-446B-B53C-00BE40AF3BFF}" type="datetimeFigureOut">
              <a:rPr lang="ro-RO" smtClean="0"/>
              <a:t>12.04.2020</a:t>
            </a:fld>
            <a:endParaRPr lang="ro-RO"/>
          </a:p>
        </p:txBody>
      </p:sp>
      <p:sp>
        <p:nvSpPr>
          <p:cNvPr id="3" name="Substituent subsol 2">
            <a:extLst>
              <a:ext uri="{FF2B5EF4-FFF2-40B4-BE49-F238E27FC236}">
                <a16:creationId xmlns:a16="http://schemas.microsoft.com/office/drawing/2014/main" id="{F7409EF6-4468-4C6D-847C-15525A40BFB1}"/>
              </a:ext>
            </a:extLst>
          </p:cNvPr>
          <p:cNvSpPr>
            <a:spLocks noGrp="1"/>
          </p:cNvSpPr>
          <p:nvPr>
            <p:ph type="ftr" sz="quarter" idx="11"/>
          </p:nvPr>
        </p:nvSpPr>
        <p:spPr/>
        <p:txBody>
          <a:bodyPr/>
          <a:lstStyle/>
          <a:p>
            <a:endParaRPr lang="ro-RO"/>
          </a:p>
        </p:txBody>
      </p:sp>
      <p:sp>
        <p:nvSpPr>
          <p:cNvPr id="4" name="Substituent număr diapozitiv 3">
            <a:extLst>
              <a:ext uri="{FF2B5EF4-FFF2-40B4-BE49-F238E27FC236}">
                <a16:creationId xmlns:a16="http://schemas.microsoft.com/office/drawing/2014/main" id="{76573F1E-A057-49ED-AD5B-621E66B15E46}"/>
              </a:ext>
            </a:extLst>
          </p:cNvPr>
          <p:cNvSpPr>
            <a:spLocks noGrp="1"/>
          </p:cNvSpPr>
          <p:nvPr>
            <p:ph type="sldNum" sz="quarter" idx="12"/>
          </p:nvPr>
        </p:nvSpPr>
        <p:spPr/>
        <p:txBody>
          <a:bodyPr/>
          <a:lstStyle/>
          <a:p>
            <a:fld id="{B7AD1FF3-018F-4403-A40F-044B38648FDE}" type="slidenum">
              <a:rPr lang="ro-RO" smtClean="0"/>
              <a:t>‹#›</a:t>
            </a:fld>
            <a:endParaRPr lang="ro-RO"/>
          </a:p>
        </p:txBody>
      </p:sp>
    </p:spTree>
    <p:extLst>
      <p:ext uri="{BB962C8B-B14F-4D97-AF65-F5344CB8AC3E}">
        <p14:creationId xmlns:p14="http://schemas.microsoft.com/office/powerpoint/2010/main" val="39089811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ținut cu legendă">
    <p:spTree>
      <p:nvGrpSpPr>
        <p:cNvPr id="1" name=""/>
        <p:cNvGrpSpPr/>
        <p:nvPr/>
      </p:nvGrpSpPr>
      <p:grpSpPr>
        <a:xfrm>
          <a:off x="0" y="0"/>
          <a:ext cx="0" cy="0"/>
          <a:chOff x="0" y="0"/>
          <a:chExt cx="0" cy="0"/>
        </a:xfrm>
      </p:grpSpPr>
      <p:sp>
        <p:nvSpPr>
          <p:cNvPr id="2" name="Titlu 1">
            <a:extLst>
              <a:ext uri="{FF2B5EF4-FFF2-40B4-BE49-F238E27FC236}">
                <a16:creationId xmlns:a16="http://schemas.microsoft.com/office/drawing/2014/main" id="{39FD8744-F9C5-45E8-BBBE-290101E3E833}"/>
              </a:ext>
            </a:extLst>
          </p:cNvPr>
          <p:cNvSpPr>
            <a:spLocks noGrp="1"/>
          </p:cNvSpPr>
          <p:nvPr>
            <p:ph type="title"/>
          </p:nvPr>
        </p:nvSpPr>
        <p:spPr>
          <a:xfrm>
            <a:off x="839788" y="457200"/>
            <a:ext cx="3932237" cy="1600200"/>
          </a:xfrm>
        </p:spPr>
        <p:txBody>
          <a:bodyPr anchor="b"/>
          <a:lstStyle>
            <a:lvl1pPr>
              <a:defRPr sz="3200"/>
            </a:lvl1pPr>
          </a:lstStyle>
          <a:p>
            <a:r>
              <a:rPr lang="ro-RO"/>
              <a:t>Faceți clic pentru a edita stilul de titlu coordonator</a:t>
            </a:r>
          </a:p>
        </p:txBody>
      </p:sp>
      <p:sp>
        <p:nvSpPr>
          <p:cNvPr id="3" name="Substituent conținut 2">
            <a:extLst>
              <a:ext uri="{FF2B5EF4-FFF2-40B4-BE49-F238E27FC236}">
                <a16:creationId xmlns:a16="http://schemas.microsoft.com/office/drawing/2014/main" id="{0EB2BDE8-238D-41C4-BC4C-BE01D9FBCC1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o-RO"/>
              <a:t>Faceţi clic pentru a edita Master stiluri text</a:t>
            </a:r>
          </a:p>
          <a:p>
            <a:pPr lvl="1"/>
            <a:r>
              <a:rPr lang="ro-RO"/>
              <a:t>al doilea nivel</a:t>
            </a:r>
          </a:p>
          <a:p>
            <a:pPr lvl="2"/>
            <a:r>
              <a:rPr lang="ro-RO"/>
              <a:t>al treilea nivel</a:t>
            </a:r>
          </a:p>
          <a:p>
            <a:pPr lvl="3"/>
            <a:r>
              <a:rPr lang="ro-RO"/>
              <a:t>al patrulea nivel</a:t>
            </a:r>
          </a:p>
          <a:p>
            <a:pPr lvl="4"/>
            <a:r>
              <a:rPr lang="ro-RO"/>
              <a:t>al cincilea nivel</a:t>
            </a:r>
          </a:p>
        </p:txBody>
      </p:sp>
      <p:sp>
        <p:nvSpPr>
          <p:cNvPr id="4" name="Substituent text 3">
            <a:extLst>
              <a:ext uri="{FF2B5EF4-FFF2-40B4-BE49-F238E27FC236}">
                <a16:creationId xmlns:a16="http://schemas.microsoft.com/office/drawing/2014/main" id="{71280245-37E3-47CB-A92D-27F9A157429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o-RO"/>
              <a:t>Faceţi clic pentru a edita Master stiluri text</a:t>
            </a:r>
          </a:p>
        </p:txBody>
      </p:sp>
      <p:sp>
        <p:nvSpPr>
          <p:cNvPr id="5" name="Substituent dată 4">
            <a:extLst>
              <a:ext uri="{FF2B5EF4-FFF2-40B4-BE49-F238E27FC236}">
                <a16:creationId xmlns:a16="http://schemas.microsoft.com/office/drawing/2014/main" id="{B3757724-87FD-4E86-89C9-15A848A5B732}"/>
              </a:ext>
            </a:extLst>
          </p:cNvPr>
          <p:cNvSpPr>
            <a:spLocks noGrp="1"/>
          </p:cNvSpPr>
          <p:nvPr>
            <p:ph type="dt" sz="half" idx="10"/>
          </p:nvPr>
        </p:nvSpPr>
        <p:spPr/>
        <p:txBody>
          <a:bodyPr/>
          <a:lstStyle/>
          <a:p>
            <a:fld id="{59445992-D0C9-446B-B53C-00BE40AF3BFF}" type="datetimeFigureOut">
              <a:rPr lang="ro-RO" smtClean="0"/>
              <a:t>12.04.2020</a:t>
            </a:fld>
            <a:endParaRPr lang="ro-RO"/>
          </a:p>
        </p:txBody>
      </p:sp>
      <p:sp>
        <p:nvSpPr>
          <p:cNvPr id="6" name="Substituent subsol 5">
            <a:extLst>
              <a:ext uri="{FF2B5EF4-FFF2-40B4-BE49-F238E27FC236}">
                <a16:creationId xmlns:a16="http://schemas.microsoft.com/office/drawing/2014/main" id="{76F389A5-C4C2-4B35-B88D-FF8EE7DC1768}"/>
              </a:ext>
            </a:extLst>
          </p:cNvPr>
          <p:cNvSpPr>
            <a:spLocks noGrp="1"/>
          </p:cNvSpPr>
          <p:nvPr>
            <p:ph type="ftr" sz="quarter" idx="11"/>
          </p:nvPr>
        </p:nvSpPr>
        <p:spPr/>
        <p:txBody>
          <a:bodyPr/>
          <a:lstStyle/>
          <a:p>
            <a:endParaRPr lang="ro-RO"/>
          </a:p>
        </p:txBody>
      </p:sp>
      <p:sp>
        <p:nvSpPr>
          <p:cNvPr id="7" name="Substituent număr diapozitiv 6">
            <a:extLst>
              <a:ext uri="{FF2B5EF4-FFF2-40B4-BE49-F238E27FC236}">
                <a16:creationId xmlns:a16="http://schemas.microsoft.com/office/drawing/2014/main" id="{B2D2A504-B462-4205-B440-2089B5991A87}"/>
              </a:ext>
            </a:extLst>
          </p:cNvPr>
          <p:cNvSpPr>
            <a:spLocks noGrp="1"/>
          </p:cNvSpPr>
          <p:nvPr>
            <p:ph type="sldNum" sz="quarter" idx="12"/>
          </p:nvPr>
        </p:nvSpPr>
        <p:spPr/>
        <p:txBody>
          <a:bodyPr/>
          <a:lstStyle/>
          <a:p>
            <a:fld id="{B7AD1FF3-018F-4403-A40F-044B38648FDE}" type="slidenum">
              <a:rPr lang="ro-RO" smtClean="0"/>
              <a:t>‹#›</a:t>
            </a:fld>
            <a:endParaRPr lang="ro-RO"/>
          </a:p>
        </p:txBody>
      </p:sp>
    </p:spTree>
    <p:extLst>
      <p:ext uri="{BB962C8B-B14F-4D97-AF65-F5344CB8AC3E}">
        <p14:creationId xmlns:p14="http://schemas.microsoft.com/office/powerpoint/2010/main" val="32037917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ine cu legendă">
    <p:spTree>
      <p:nvGrpSpPr>
        <p:cNvPr id="1" name=""/>
        <p:cNvGrpSpPr/>
        <p:nvPr/>
      </p:nvGrpSpPr>
      <p:grpSpPr>
        <a:xfrm>
          <a:off x="0" y="0"/>
          <a:ext cx="0" cy="0"/>
          <a:chOff x="0" y="0"/>
          <a:chExt cx="0" cy="0"/>
        </a:xfrm>
      </p:grpSpPr>
      <p:sp>
        <p:nvSpPr>
          <p:cNvPr id="2" name="Titlu 1">
            <a:extLst>
              <a:ext uri="{FF2B5EF4-FFF2-40B4-BE49-F238E27FC236}">
                <a16:creationId xmlns:a16="http://schemas.microsoft.com/office/drawing/2014/main" id="{7F1874E3-71BD-4626-876E-5B233A723FE8}"/>
              </a:ext>
            </a:extLst>
          </p:cNvPr>
          <p:cNvSpPr>
            <a:spLocks noGrp="1"/>
          </p:cNvSpPr>
          <p:nvPr>
            <p:ph type="title"/>
          </p:nvPr>
        </p:nvSpPr>
        <p:spPr>
          <a:xfrm>
            <a:off x="839788" y="457200"/>
            <a:ext cx="3932237" cy="1600200"/>
          </a:xfrm>
        </p:spPr>
        <p:txBody>
          <a:bodyPr anchor="b"/>
          <a:lstStyle>
            <a:lvl1pPr>
              <a:defRPr sz="3200"/>
            </a:lvl1pPr>
          </a:lstStyle>
          <a:p>
            <a:r>
              <a:rPr lang="ro-RO"/>
              <a:t>Faceți clic pentru a edita stilul de titlu coordonator</a:t>
            </a:r>
          </a:p>
        </p:txBody>
      </p:sp>
      <p:sp>
        <p:nvSpPr>
          <p:cNvPr id="3" name="Substituent imagine 2">
            <a:extLst>
              <a:ext uri="{FF2B5EF4-FFF2-40B4-BE49-F238E27FC236}">
                <a16:creationId xmlns:a16="http://schemas.microsoft.com/office/drawing/2014/main" id="{3127EE7F-39D4-4568-ACCE-F24C2E1624D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o-RO"/>
          </a:p>
        </p:txBody>
      </p:sp>
      <p:sp>
        <p:nvSpPr>
          <p:cNvPr id="4" name="Substituent text 3">
            <a:extLst>
              <a:ext uri="{FF2B5EF4-FFF2-40B4-BE49-F238E27FC236}">
                <a16:creationId xmlns:a16="http://schemas.microsoft.com/office/drawing/2014/main" id="{6185A6BA-BF75-4369-A5AC-1EC12622A21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o-RO"/>
              <a:t>Faceţi clic pentru a edita Master stiluri text</a:t>
            </a:r>
          </a:p>
        </p:txBody>
      </p:sp>
      <p:sp>
        <p:nvSpPr>
          <p:cNvPr id="5" name="Substituent dată 4">
            <a:extLst>
              <a:ext uri="{FF2B5EF4-FFF2-40B4-BE49-F238E27FC236}">
                <a16:creationId xmlns:a16="http://schemas.microsoft.com/office/drawing/2014/main" id="{538769A1-9288-4B82-8509-B549A3F484B8}"/>
              </a:ext>
            </a:extLst>
          </p:cNvPr>
          <p:cNvSpPr>
            <a:spLocks noGrp="1"/>
          </p:cNvSpPr>
          <p:nvPr>
            <p:ph type="dt" sz="half" idx="10"/>
          </p:nvPr>
        </p:nvSpPr>
        <p:spPr/>
        <p:txBody>
          <a:bodyPr/>
          <a:lstStyle/>
          <a:p>
            <a:fld id="{59445992-D0C9-446B-B53C-00BE40AF3BFF}" type="datetimeFigureOut">
              <a:rPr lang="ro-RO" smtClean="0"/>
              <a:t>12.04.2020</a:t>
            </a:fld>
            <a:endParaRPr lang="ro-RO"/>
          </a:p>
        </p:txBody>
      </p:sp>
      <p:sp>
        <p:nvSpPr>
          <p:cNvPr id="6" name="Substituent subsol 5">
            <a:extLst>
              <a:ext uri="{FF2B5EF4-FFF2-40B4-BE49-F238E27FC236}">
                <a16:creationId xmlns:a16="http://schemas.microsoft.com/office/drawing/2014/main" id="{B4EE28D4-D21A-4243-AEE8-FF351236AB3B}"/>
              </a:ext>
            </a:extLst>
          </p:cNvPr>
          <p:cNvSpPr>
            <a:spLocks noGrp="1"/>
          </p:cNvSpPr>
          <p:nvPr>
            <p:ph type="ftr" sz="quarter" idx="11"/>
          </p:nvPr>
        </p:nvSpPr>
        <p:spPr/>
        <p:txBody>
          <a:bodyPr/>
          <a:lstStyle/>
          <a:p>
            <a:endParaRPr lang="ro-RO"/>
          </a:p>
        </p:txBody>
      </p:sp>
      <p:sp>
        <p:nvSpPr>
          <p:cNvPr id="7" name="Substituent număr diapozitiv 6">
            <a:extLst>
              <a:ext uri="{FF2B5EF4-FFF2-40B4-BE49-F238E27FC236}">
                <a16:creationId xmlns:a16="http://schemas.microsoft.com/office/drawing/2014/main" id="{801F9FB2-61C0-4F32-9911-D45E152176C0}"/>
              </a:ext>
            </a:extLst>
          </p:cNvPr>
          <p:cNvSpPr>
            <a:spLocks noGrp="1"/>
          </p:cNvSpPr>
          <p:nvPr>
            <p:ph type="sldNum" sz="quarter" idx="12"/>
          </p:nvPr>
        </p:nvSpPr>
        <p:spPr/>
        <p:txBody>
          <a:bodyPr/>
          <a:lstStyle/>
          <a:p>
            <a:fld id="{B7AD1FF3-018F-4403-A40F-044B38648FDE}" type="slidenum">
              <a:rPr lang="ro-RO" smtClean="0"/>
              <a:t>‹#›</a:t>
            </a:fld>
            <a:endParaRPr lang="ro-RO"/>
          </a:p>
        </p:txBody>
      </p:sp>
    </p:spTree>
    <p:extLst>
      <p:ext uri="{BB962C8B-B14F-4D97-AF65-F5344CB8AC3E}">
        <p14:creationId xmlns:p14="http://schemas.microsoft.com/office/powerpoint/2010/main" val="7361948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ext vertical și titlu">
    <p:spTree>
      <p:nvGrpSpPr>
        <p:cNvPr id="1" name=""/>
        <p:cNvGrpSpPr/>
        <p:nvPr/>
      </p:nvGrpSpPr>
      <p:grpSpPr>
        <a:xfrm>
          <a:off x="0" y="0"/>
          <a:ext cx="0" cy="0"/>
          <a:chOff x="0" y="0"/>
          <a:chExt cx="0" cy="0"/>
        </a:xfrm>
      </p:grpSpPr>
      <p:sp>
        <p:nvSpPr>
          <p:cNvPr id="2" name="Titlu 1">
            <a:extLst>
              <a:ext uri="{FF2B5EF4-FFF2-40B4-BE49-F238E27FC236}">
                <a16:creationId xmlns:a16="http://schemas.microsoft.com/office/drawing/2014/main" id="{16449C7B-43EB-455C-A9E3-27EA5CEEE1E5}"/>
              </a:ext>
            </a:extLst>
          </p:cNvPr>
          <p:cNvSpPr>
            <a:spLocks noGrp="1"/>
          </p:cNvSpPr>
          <p:nvPr>
            <p:ph type="title"/>
          </p:nvPr>
        </p:nvSpPr>
        <p:spPr/>
        <p:txBody>
          <a:bodyPr/>
          <a:lstStyle/>
          <a:p>
            <a:r>
              <a:rPr lang="ro-RO"/>
              <a:t>Faceți clic pentru a edita stilul de titlu coordonator</a:t>
            </a:r>
          </a:p>
        </p:txBody>
      </p:sp>
      <p:sp>
        <p:nvSpPr>
          <p:cNvPr id="3" name="Substituent text vertical 2">
            <a:extLst>
              <a:ext uri="{FF2B5EF4-FFF2-40B4-BE49-F238E27FC236}">
                <a16:creationId xmlns:a16="http://schemas.microsoft.com/office/drawing/2014/main" id="{532EF2D3-05E8-4284-8A32-9B1D016E99F0}"/>
              </a:ext>
            </a:extLst>
          </p:cNvPr>
          <p:cNvSpPr>
            <a:spLocks noGrp="1"/>
          </p:cNvSpPr>
          <p:nvPr>
            <p:ph type="body" orient="vert" idx="1"/>
          </p:nvPr>
        </p:nvSpPr>
        <p:spPr/>
        <p:txBody>
          <a:bodyPr vert="eaVert"/>
          <a:lstStyle/>
          <a:p>
            <a:pPr lvl="0"/>
            <a:r>
              <a:rPr lang="ro-RO"/>
              <a:t>Faceţi clic pentru a edita Master stiluri text</a:t>
            </a:r>
          </a:p>
          <a:p>
            <a:pPr lvl="1"/>
            <a:r>
              <a:rPr lang="ro-RO"/>
              <a:t>al doilea nivel</a:t>
            </a:r>
          </a:p>
          <a:p>
            <a:pPr lvl="2"/>
            <a:r>
              <a:rPr lang="ro-RO"/>
              <a:t>al treilea nivel</a:t>
            </a:r>
          </a:p>
          <a:p>
            <a:pPr lvl="3"/>
            <a:r>
              <a:rPr lang="ro-RO"/>
              <a:t>al patrulea nivel</a:t>
            </a:r>
          </a:p>
          <a:p>
            <a:pPr lvl="4"/>
            <a:r>
              <a:rPr lang="ro-RO"/>
              <a:t>al cincilea nivel</a:t>
            </a:r>
          </a:p>
        </p:txBody>
      </p:sp>
      <p:sp>
        <p:nvSpPr>
          <p:cNvPr id="4" name="Substituent dată 3">
            <a:extLst>
              <a:ext uri="{FF2B5EF4-FFF2-40B4-BE49-F238E27FC236}">
                <a16:creationId xmlns:a16="http://schemas.microsoft.com/office/drawing/2014/main" id="{90FA7E62-E821-41C5-8DED-8DC2D5F00DE6}"/>
              </a:ext>
            </a:extLst>
          </p:cNvPr>
          <p:cNvSpPr>
            <a:spLocks noGrp="1"/>
          </p:cNvSpPr>
          <p:nvPr>
            <p:ph type="dt" sz="half" idx="10"/>
          </p:nvPr>
        </p:nvSpPr>
        <p:spPr/>
        <p:txBody>
          <a:bodyPr/>
          <a:lstStyle/>
          <a:p>
            <a:fld id="{59445992-D0C9-446B-B53C-00BE40AF3BFF}" type="datetimeFigureOut">
              <a:rPr lang="ro-RO" smtClean="0"/>
              <a:t>12.04.2020</a:t>
            </a:fld>
            <a:endParaRPr lang="ro-RO"/>
          </a:p>
        </p:txBody>
      </p:sp>
      <p:sp>
        <p:nvSpPr>
          <p:cNvPr id="5" name="Substituent subsol 4">
            <a:extLst>
              <a:ext uri="{FF2B5EF4-FFF2-40B4-BE49-F238E27FC236}">
                <a16:creationId xmlns:a16="http://schemas.microsoft.com/office/drawing/2014/main" id="{5EA41364-7840-433F-A9AC-0C8CB48F3562}"/>
              </a:ext>
            </a:extLst>
          </p:cNvPr>
          <p:cNvSpPr>
            <a:spLocks noGrp="1"/>
          </p:cNvSpPr>
          <p:nvPr>
            <p:ph type="ftr" sz="quarter" idx="11"/>
          </p:nvPr>
        </p:nvSpPr>
        <p:spPr/>
        <p:txBody>
          <a:bodyPr/>
          <a:lstStyle/>
          <a:p>
            <a:endParaRPr lang="ro-RO"/>
          </a:p>
        </p:txBody>
      </p:sp>
      <p:sp>
        <p:nvSpPr>
          <p:cNvPr id="6" name="Substituent număr diapozitiv 5">
            <a:extLst>
              <a:ext uri="{FF2B5EF4-FFF2-40B4-BE49-F238E27FC236}">
                <a16:creationId xmlns:a16="http://schemas.microsoft.com/office/drawing/2014/main" id="{AEE9CF96-8C82-4210-86CA-482E32125F33}"/>
              </a:ext>
            </a:extLst>
          </p:cNvPr>
          <p:cNvSpPr>
            <a:spLocks noGrp="1"/>
          </p:cNvSpPr>
          <p:nvPr>
            <p:ph type="sldNum" sz="quarter" idx="12"/>
          </p:nvPr>
        </p:nvSpPr>
        <p:spPr/>
        <p:txBody>
          <a:bodyPr/>
          <a:lstStyle/>
          <a:p>
            <a:fld id="{B7AD1FF3-018F-4403-A40F-044B38648FDE}" type="slidenum">
              <a:rPr lang="ro-RO" smtClean="0"/>
              <a:t>‹#›</a:t>
            </a:fld>
            <a:endParaRPr lang="ro-RO"/>
          </a:p>
        </p:txBody>
      </p:sp>
    </p:spTree>
    <p:extLst>
      <p:ext uri="{BB962C8B-B14F-4D97-AF65-F5344CB8AC3E}">
        <p14:creationId xmlns:p14="http://schemas.microsoft.com/office/powerpoint/2010/main" val="17973988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lu vertical și text">
    <p:spTree>
      <p:nvGrpSpPr>
        <p:cNvPr id="1" name=""/>
        <p:cNvGrpSpPr/>
        <p:nvPr/>
      </p:nvGrpSpPr>
      <p:grpSpPr>
        <a:xfrm>
          <a:off x="0" y="0"/>
          <a:ext cx="0" cy="0"/>
          <a:chOff x="0" y="0"/>
          <a:chExt cx="0" cy="0"/>
        </a:xfrm>
      </p:grpSpPr>
      <p:sp>
        <p:nvSpPr>
          <p:cNvPr id="2" name="Titlu vertical 1">
            <a:extLst>
              <a:ext uri="{FF2B5EF4-FFF2-40B4-BE49-F238E27FC236}">
                <a16:creationId xmlns:a16="http://schemas.microsoft.com/office/drawing/2014/main" id="{D4F42E2A-1B26-4C11-9C20-96804E68C676}"/>
              </a:ext>
            </a:extLst>
          </p:cNvPr>
          <p:cNvSpPr>
            <a:spLocks noGrp="1"/>
          </p:cNvSpPr>
          <p:nvPr>
            <p:ph type="title" orient="vert"/>
          </p:nvPr>
        </p:nvSpPr>
        <p:spPr>
          <a:xfrm>
            <a:off x="8724900" y="365125"/>
            <a:ext cx="2628900" cy="5811838"/>
          </a:xfrm>
        </p:spPr>
        <p:txBody>
          <a:bodyPr vert="eaVert"/>
          <a:lstStyle/>
          <a:p>
            <a:r>
              <a:rPr lang="ro-RO"/>
              <a:t>Faceți clic pentru a edita stilul de titlu coordonator</a:t>
            </a:r>
          </a:p>
        </p:txBody>
      </p:sp>
      <p:sp>
        <p:nvSpPr>
          <p:cNvPr id="3" name="Substituent text vertical 2">
            <a:extLst>
              <a:ext uri="{FF2B5EF4-FFF2-40B4-BE49-F238E27FC236}">
                <a16:creationId xmlns:a16="http://schemas.microsoft.com/office/drawing/2014/main" id="{54EE7286-EA81-4BF8-85EC-7DA650D8E998}"/>
              </a:ext>
            </a:extLst>
          </p:cNvPr>
          <p:cNvSpPr>
            <a:spLocks noGrp="1"/>
          </p:cNvSpPr>
          <p:nvPr>
            <p:ph type="body" orient="vert" idx="1"/>
          </p:nvPr>
        </p:nvSpPr>
        <p:spPr>
          <a:xfrm>
            <a:off x="838200" y="365125"/>
            <a:ext cx="7734300" cy="5811838"/>
          </a:xfrm>
        </p:spPr>
        <p:txBody>
          <a:bodyPr vert="eaVert"/>
          <a:lstStyle/>
          <a:p>
            <a:pPr lvl="0"/>
            <a:r>
              <a:rPr lang="ro-RO"/>
              <a:t>Faceţi clic pentru a edita Master stiluri text</a:t>
            </a:r>
          </a:p>
          <a:p>
            <a:pPr lvl="1"/>
            <a:r>
              <a:rPr lang="ro-RO"/>
              <a:t>al doilea nivel</a:t>
            </a:r>
          </a:p>
          <a:p>
            <a:pPr lvl="2"/>
            <a:r>
              <a:rPr lang="ro-RO"/>
              <a:t>al treilea nivel</a:t>
            </a:r>
          </a:p>
          <a:p>
            <a:pPr lvl="3"/>
            <a:r>
              <a:rPr lang="ro-RO"/>
              <a:t>al patrulea nivel</a:t>
            </a:r>
          </a:p>
          <a:p>
            <a:pPr lvl="4"/>
            <a:r>
              <a:rPr lang="ro-RO"/>
              <a:t>al cincilea nivel</a:t>
            </a:r>
          </a:p>
        </p:txBody>
      </p:sp>
      <p:sp>
        <p:nvSpPr>
          <p:cNvPr id="4" name="Substituent dată 3">
            <a:extLst>
              <a:ext uri="{FF2B5EF4-FFF2-40B4-BE49-F238E27FC236}">
                <a16:creationId xmlns:a16="http://schemas.microsoft.com/office/drawing/2014/main" id="{3279C35C-F3E7-4506-95EB-485818B72027}"/>
              </a:ext>
            </a:extLst>
          </p:cNvPr>
          <p:cNvSpPr>
            <a:spLocks noGrp="1"/>
          </p:cNvSpPr>
          <p:nvPr>
            <p:ph type="dt" sz="half" idx="10"/>
          </p:nvPr>
        </p:nvSpPr>
        <p:spPr/>
        <p:txBody>
          <a:bodyPr/>
          <a:lstStyle/>
          <a:p>
            <a:fld id="{59445992-D0C9-446B-B53C-00BE40AF3BFF}" type="datetimeFigureOut">
              <a:rPr lang="ro-RO" smtClean="0"/>
              <a:t>12.04.2020</a:t>
            </a:fld>
            <a:endParaRPr lang="ro-RO"/>
          </a:p>
        </p:txBody>
      </p:sp>
      <p:sp>
        <p:nvSpPr>
          <p:cNvPr id="5" name="Substituent subsol 4">
            <a:extLst>
              <a:ext uri="{FF2B5EF4-FFF2-40B4-BE49-F238E27FC236}">
                <a16:creationId xmlns:a16="http://schemas.microsoft.com/office/drawing/2014/main" id="{189343ED-830B-4BC4-85E2-AD950DA8FDD6}"/>
              </a:ext>
            </a:extLst>
          </p:cNvPr>
          <p:cNvSpPr>
            <a:spLocks noGrp="1"/>
          </p:cNvSpPr>
          <p:nvPr>
            <p:ph type="ftr" sz="quarter" idx="11"/>
          </p:nvPr>
        </p:nvSpPr>
        <p:spPr/>
        <p:txBody>
          <a:bodyPr/>
          <a:lstStyle/>
          <a:p>
            <a:endParaRPr lang="ro-RO"/>
          </a:p>
        </p:txBody>
      </p:sp>
      <p:sp>
        <p:nvSpPr>
          <p:cNvPr id="6" name="Substituent număr diapozitiv 5">
            <a:extLst>
              <a:ext uri="{FF2B5EF4-FFF2-40B4-BE49-F238E27FC236}">
                <a16:creationId xmlns:a16="http://schemas.microsoft.com/office/drawing/2014/main" id="{F5DFA220-295C-448A-817E-D0ED6C72414E}"/>
              </a:ext>
            </a:extLst>
          </p:cNvPr>
          <p:cNvSpPr>
            <a:spLocks noGrp="1"/>
          </p:cNvSpPr>
          <p:nvPr>
            <p:ph type="sldNum" sz="quarter" idx="12"/>
          </p:nvPr>
        </p:nvSpPr>
        <p:spPr/>
        <p:txBody>
          <a:bodyPr/>
          <a:lstStyle/>
          <a:p>
            <a:fld id="{B7AD1FF3-018F-4403-A40F-044B38648FDE}" type="slidenum">
              <a:rPr lang="ro-RO" smtClean="0"/>
              <a:t>‹#›</a:t>
            </a:fld>
            <a:endParaRPr lang="ro-RO"/>
          </a:p>
        </p:txBody>
      </p:sp>
    </p:spTree>
    <p:extLst>
      <p:ext uri="{BB962C8B-B14F-4D97-AF65-F5344CB8AC3E}">
        <p14:creationId xmlns:p14="http://schemas.microsoft.com/office/powerpoint/2010/main" val="13905935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ubstituent titlu 1">
            <a:extLst>
              <a:ext uri="{FF2B5EF4-FFF2-40B4-BE49-F238E27FC236}">
                <a16:creationId xmlns:a16="http://schemas.microsoft.com/office/drawing/2014/main" id="{EE5778E0-5593-456E-8E50-E3543547898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o-RO"/>
              <a:t>Faceți clic pentru a edita stilul de titlu coordonator</a:t>
            </a:r>
          </a:p>
        </p:txBody>
      </p:sp>
      <p:sp>
        <p:nvSpPr>
          <p:cNvPr id="3" name="Substituent text 2">
            <a:extLst>
              <a:ext uri="{FF2B5EF4-FFF2-40B4-BE49-F238E27FC236}">
                <a16:creationId xmlns:a16="http://schemas.microsoft.com/office/drawing/2014/main" id="{AA6E4E5E-3028-474F-B68D-5A0B2B66BA8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o-RO"/>
              <a:t>Faceţi clic pentru a edita Master stiluri text</a:t>
            </a:r>
          </a:p>
          <a:p>
            <a:pPr lvl="1"/>
            <a:r>
              <a:rPr lang="ro-RO"/>
              <a:t>al doilea nivel</a:t>
            </a:r>
          </a:p>
          <a:p>
            <a:pPr lvl="2"/>
            <a:r>
              <a:rPr lang="ro-RO"/>
              <a:t>al treilea nivel</a:t>
            </a:r>
          </a:p>
          <a:p>
            <a:pPr lvl="3"/>
            <a:r>
              <a:rPr lang="ro-RO"/>
              <a:t>al patrulea nivel</a:t>
            </a:r>
          </a:p>
          <a:p>
            <a:pPr lvl="4"/>
            <a:r>
              <a:rPr lang="ro-RO"/>
              <a:t>al cincilea nivel</a:t>
            </a:r>
          </a:p>
        </p:txBody>
      </p:sp>
      <p:sp>
        <p:nvSpPr>
          <p:cNvPr id="4" name="Substituent dată 3">
            <a:extLst>
              <a:ext uri="{FF2B5EF4-FFF2-40B4-BE49-F238E27FC236}">
                <a16:creationId xmlns:a16="http://schemas.microsoft.com/office/drawing/2014/main" id="{69615A2B-454C-4157-9399-BDF33931495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9445992-D0C9-446B-B53C-00BE40AF3BFF}" type="datetimeFigureOut">
              <a:rPr lang="ro-RO" smtClean="0"/>
              <a:t>12.04.2020</a:t>
            </a:fld>
            <a:endParaRPr lang="ro-RO"/>
          </a:p>
        </p:txBody>
      </p:sp>
      <p:sp>
        <p:nvSpPr>
          <p:cNvPr id="5" name="Substituent subsol 4">
            <a:extLst>
              <a:ext uri="{FF2B5EF4-FFF2-40B4-BE49-F238E27FC236}">
                <a16:creationId xmlns:a16="http://schemas.microsoft.com/office/drawing/2014/main" id="{D3116C18-82EA-4F8D-90D0-C2D3210D4B6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o-RO"/>
          </a:p>
        </p:txBody>
      </p:sp>
      <p:sp>
        <p:nvSpPr>
          <p:cNvPr id="6" name="Substituent număr diapozitiv 5">
            <a:extLst>
              <a:ext uri="{FF2B5EF4-FFF2-40B4-BE49-F238E27FC236}">
                <a16:creationId xmlns:a16="http://schemas.microsoft.com/office/drawing/2014/main" id="{6F594907-CE86-4018-AF35-22AB9042418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7AD1FF3-018F-4403-A40F-044B38648FDE}" type="slidenum">
              <a:rPr lang="ro-RO" smtClean="0"/>
              <a:t>‹#›</a:t>
            </a:fld>
            <a:endParaRPr lang="ro-RO"/>
          </a:p>
        </p:txBody>
      </p:sp>
    </p:spTree>
    <p:extLst>
      <p:ext uri="{BB962C8B-B14F-4D97-AF65-F5344CB8AC3E}">
        <p14:creationId xmlns:p14="http://schemas.microsoft.com/office/powerpoint/2010/main" val="277595094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o-R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u 1">
            <a:extLst>
              <a:ext uri="{FF2B5EF4-FFF2-40B4-BE49-F238E27FC236}">
                <a16:creationId xmlns:a16="http://schemas.microsoft.com/office/drawing/2014/main" id="{A48E94F4-7DDD-4FAA-82CA-F26762D3E17C}"/>
              </a:ext>
            </a:extLst>
          </p:cNvPr>
          <p:cNvSpPr>
            <a:spLocks noGrp="1"/>
          </p:cNvSpPr>
          <p:nvPr>
            <p:ph type="ctrTitle"/>
          </p:nvPr>
        </p:nvSpPr>
        <p:spPr>
          <a:xfrm>
            <a:off x="6167846" y="-179882"/>
            <a:ext cx="6024134" cy="1438839"/>
          </a:xfrm>
        </p:spPr>
        <p:txBody>
          <a:bodyPr anchor="b">
            <a:normAutofit/>
          </a:bodyPr>
          <a:lstStyle/>
          <a:p>
            <a:r>
              <a:rPr lang="ro-RO" b="1" dirty="0">
                <a:effectLst>
                  <a:outerShdw blurRad="38100" dist="38100" dir="2700000" algn="tl">
                    <a:srgbClr val="000000">
                      <a:alpha val="43137"/>
                    </a:srgbClr>
                  </a:outerShdw>
                </a:effectLst>
              </a:rPr>
              <a:t>LECȚIA 2</a:t>
            </a:r>
          </a:p>
        </p:txBody>
      </p:sp>
      <p:sp>
        <p:nvSpPr>
          <p:cNvPr id="3" name="Subtitlu 2">
            <a:extLst>
              <a:ext uri="{FF2B5EF4-FFF2-40B4-BE49-F238E27FC236}">
                <a16:creationId xmlns:a16="http://schemas.microsoft.com/office/drawing/2014/main" id="{9E48FC0C-05AD-44CA-88D5-B3829BBF3072}"/>
              </a:ext>
            </a:extLst>
          </p:cNvPr>
          <p:cNvSpPr>
            <a:spLocks noGrp="1"/>
          </p:cNvSpPr>
          <p:nvPr>
            <p:ph type="subTitle" idx="1"/>
          </p:nvPr>
        </p:nvSpPr>
        <p:spPr>
          <a:xfrm>
            <a:off x="6096000" y="1643270"/>
            <a:ext cx="6095979" cy="5214720"/>
          </a:xfrm>
          <a:noFill/>
        </p:spPr>
        <p:txBody>
          <a:bodyPr anchor="t">
            <a:normAutofit/>
          </a:bodyPr>
          <a:lstStyle/>
          <a:p>
            <a:pPr algn="l">
              <a:spcBef>
                <a:spcPts val="1200"/>
              </a:spcBef>
              <a:spcAft>
                <a:spcPts val="1200"/>
              </a:spcAft>
            </a:pPr>
            <a:r>
              <a:rPr lang="ro-RO" b="1" dirty="0">
                <a:effectLst>
                  <a:outerShdw blurRad="38100" dist="38100" dir="2700000" algn="tl">
                    <a:srgbClr val="000000">
                      <a:alpha val="43137"/>
                    </a:srgbClr>
                  </a:outerShdw>
                </a:effectLst>
                <a:latin typeface="+mj-lt"/>
              </a:rPr>
              <a:t>1. Trecerea la nivel cu calea ferată</a:t>
            </a:r>
          </a:p>
          <a:p>
            <a:pPr marL="800100" lvl="1" indent="-342900" algn="just">
              <a:spcBef>
                <a:spcPts val="600"/>
              </a:spcBef>
              <a:spcAft>
                <a:spcPts val="600"/>
              </a:spcAft>
              <a:buFont typeface="Wingdings" panose="05000000000000000000" pitchFamily="2" charset="2"/>
              <a:buChar char="Ø"/>
            </a:pPr>
            <a:r>
              <a:rPr lang="ro-RO" sz="2400" b="1" dirty="0">
                <a:effectLst>
                  <a:outerShdw blurRad="38100" dist="38100" dir="2700000" algn="tl">
                    <a:srgbClr val="000000">
                      <a:alpha val="43137"/>
                    </a:srgbClr>
                  </a:outerShdw>
                </a:effectLst>
                <a:latin typeface="+mj-lt"/>
              </a:rPr>
              <a:t>Trecerea la nivel cu calea ferată curentă </a:t>
            </a:r>
          </a:p>
          <a:p>
            <a:pPr marL="800100" lvl="1" indent="-342900" algn="l">
              <a:spcBef>
                <a:spcPts val="600"/>
              </a:spcBef>
              <a:spcAft>
                <a:spcPts val="600"/>
              </a:spcAft>
              <a:buFont typeface="Wingdings" panose="05000000000000000000" pitchFamily="2" charset="2"/>
              <a:buChar char="Ø"/>
            </a:pPr>
            <a:r>
              <a:rPr lang="ro-RO" sz="2400" b="1" dirty="0">
                <a:effectLst>
                  <a:outerShdw blurRad="38100" dist="38100" dir="2700000" algn="tl">
                    <a:srgbClr val="000000">
                      <a:alpha val="43137"/>
                    </a:srgbClr>
                  </a:outerShdw>
                </a:effectLst>
                <a:latin typeface="+mj-lt"/>
              </a:rPr>
              <a:t>Trecerea la nivel cu o cale ferată industrială</a:t>
            </a:r>
          </a:p>
          <a:p>
            <a:pPr algn="l">
              <a:spcBef>
                <a:spcPts val="600"/>
              </a:spcBef>
              <a:spcAft>
                <a:spcPts val="600"/>
              </a:spcAft>
            </a:pPr>
            <a:r>
              <a:rPr lang="ro-RO" b="1" dirty="0">
                <a:effectLst>
                  <a:outerShdw blurRad="38100" dist="38100" dir="2700000" algn="tl">
                    <a:srgbClr val="000000">
                      <a:alpha val="43137"/>
                    </a:srgbClr>
                  </a:outerShdw>
                </a:effectLst>
                <a:latin typeface="+mj-lt"/>
              </a:rPr>
              <a:t>2. Obligațiile participanților la trafic</a:t>
            </a:r>
          </a:p>
          <a:p>
            <a:pPr marL="800100" lvl="1" indent="-342900" algn="l">
              <a:spcBef>
                <a:spcPts val="600"/>
              </a:spcBef>
              <a:spcAft>
                <a:spcPts val="600"/>
              </a:spcAft>
              <a:buFont typeface="Wingdings" panose="05000000000000000000" pitchFamily="2" charset="2"/>
              <a:buChar char="Ø"/>
            </a:pPr>
            <a:r>
              <a:rPr lang="ro-RO" sz="2400" b="1" dirty="0">
                <a:effectLst>
                  <a:outerShdw blurRad="38100" dist="38100" dir="2700000" algn="tl">
                    <a:srgbClr val="000000">
                      <a:alpha val="43137"/>
                    </a:srgbClr>
                  </a:outerShdw>
                </a:effectLst>
                <a:latin typeface="+mj-lt"/>
              </a:rPr>
              <a:t>În caz de accident -  cu victime</a:t>
            </a:r>
          </a:p>
          <a:p>
            <a:pPr lvl="1" algn="l">
              <a:spcBef>
                <a:spcPts val="600"/>
              </a:spcBef>
              <a:spcAft>
                <a:spcPts val="600"/>
              </a:spcAft>
            </a:pPr>
            <a:r>
              <a:rPr lang="ro-RO" sz="2400" b="1" dirty="0">
                <a:effectLst>
                  <a:outerShdw blurRad="38100" dist="38100" dir="2700000" algn="tl">
                    <a:srgbClr val="000000">
                      <a:alpha val="43137"/>
                    </a:srgbClr>
                  </a:outerShdw>
                </a:effectLst>
                <a:latin typeface="+mj-lt"/>
              </a:rPr>
              <a:t>			- cu avarii</a:t>
            </a:r>
          </a:p>
          <a:p>
            <a:pPr marL="108000" lvl="1" algn="l">
              <a:spcBef>
                <a:spcPts val="600"/>
              </a:spcBef>
              <a:spcAft>
                <a:spcPts val="600"/>
              </a:spcAft>
            </a:pPr>
            <a:r>
              <a:rPr lang="ro-RO" sz="2400" b="1" dirty="0">
                <a:effectLst>
                  <a:outerShdw blurRad="38100" dist="38100" dir="2700000" algn="tl">
                    <a:srgbClr val="000000">
                      <a:alpha val="43137"/>
                    </a:srgbClr>
                  </a:outerShdw>
                </a:effectLst>
                <a:latin typeface="+mj-lt"/>
              </a:rPr>
              <a:t>3. Semnalele conducătorilor de vehicule</a:t>
            </a:r>
          </a:p>
          <a:p>
            <a:pPr marL="108000" lvl="1" algn="l">
              <a:spcBef>
                <a:spcPts val="600"/>
              </a:spcBef>
              <a:spcAft>
                <a:spcPts val="600"/>
              </a:spcAft>
            </a:pPr>
            <a:r>
              <a:rPr lang="ro-RO" sz="2400" b="1" dirty="0">
                <a:effectLst>
                  <a:outerShdw blurRad="38100" dist="38100" dir="2700000" algn="tl">
                    <a:srgbClr val="000000">
                      <a:alpha val="43137"/>
                    </a:srgbClr>
                  </a:outerShdw>
                </a:effectLst>
                <a:latin typeface="+mj-lt"/>
              </a:rPr>
              <a:t>4.  Conducătorii începători</a:t>
            </a:r>
          </a:p>
        </p:txBody>
      </p:sp>
      <p:sp>
        <p:nvSpPr>
          <p:cNvPr id="22" name="Freeform: Shape 21">
            <a:extLst>
              <a:ext uri="{FF2B5EF4-FFF2-40B4-BE49-F238E27FC236}">
                <a16:creationId xmlns:a16="http://schemas.microsoft.com/office/drawing/2014/main" id="{1DB7C82F-AB7E-4F0C-B829-FA1B9C4151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6172782" cy="6858000"/>
          </a:xfrm>
          <a:custGeom>
            <a:avLst/>
            <a:gdLst>
              <a:gd name="connsiteX0" fmla="*/ 6172782 w 6172782"/>
              <a:gd name="connsiteY0" fmla="*/ 0 h 6858000"/>
              <a:gd name="connsiteX1" fmla="*/ 69075 w 6172782"/>
              <a:gd name="connsiteY1" fmla="*/ 0 h 6858000"/>
              <a:gd name="connsiteX2" fmla="*/ 35131 w 6172782"/>
              <a:gd name="connsiteY2" fmla="*/ 267128 h 6858000"/>
              <a:gd name="connsiteX3" fmla="*/ 0 w 6172782"/>
              <a:gd name="connsiteY3" fmla="*/ 962845 h 6858000"/>
              <a:gd name="connsiteX4" fmla="*/ 3276103 w 6172782"/>
              <a:gd name="connsiteY4" fmla="*/ 6782205 h 6858000"/>
              <a:gd name="connsiteX5" fmla="*/ 3407923 w 6172782"/>
              <a:gd name="connsiteY5" fmla="*/ 6858000 h 6858000"/>
              <a:gd name="connsiteX6" fmla="*/ 6172782 w 617278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172782" h="6858000">
                <a:moveTo>
                  <a:pt x="6172782" y="0"/>
                </a:moveTo>
                <a:lnTo>
                  <a:pt x="69075" y="0"/>
                </a:lnTo>
                <a:lnTo>
                  <a:pt x="35131" y="267128"/>
                </a:lnTo>
                <a:cubicBezTo>
                  <a:pt x="11901" y="495874"/>
                  <a:pt x="0" y="727970"/>
                  <a:pt x="0" y="962845"/>
                </a:cubicBezTo>
                <a:cubicBezTo>
                  <a:pt x="0" y="3429034"/>
                  <a:pt x="1312002" y="5588789"/>
                  <a:pt x="3276103" y="6782205"/>
                </a:cubicBezTo>
                <a:lnTo>
                  <a:pt x="3407923" y="6858000"/>
                </a:lnTo>
                <a:lnTo>
                  <a:pt x="6172782" y="6858000"/>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Imagine 4" descr="O imagine care conține interior, masă, scaun, computer&#10;&#10;Descriere generată automat">
            <a:extLst>
              <a:ext uri="{FF2B5EF4-FFF2-40B4-BE49-F238E27FC236}">
                <a16:creationId xmlns:a16="http://schemas.microsoft.com/office/drawing/2014/main" id="{5EFDDE2E-1293-418A-B8DD-6AEED747E39B}"/>
              </a:ext>
            </a:extLst>
          </p:cNvPr>
          <p:cNvPicPr>
            <a:picLocks noChangeAspect="1"/>
          </p:cNvPicPr>
          <p:nvPr/>
        </p:nvPicPr>
        <p:blipFill rotWithShape="1">
          <a:blip r:embed="rId2">
            <a:extLst>
              <a:ext uri="{28A0092B-C50C-407E-A947-70E740481C1C}">
                <a14:useLocalDpi xmlns:a14="http://schemas.microsoft.com/office/drawing/2010/main" val="0"/>
              </a:ext>
            </a:extLst>
          </a:blip>
          <a:srcRect l="4521"/>
          <a:stretch/>
        </p:blipFill>
        <p:spPr>
          <a:xfrm>
            <a:off x="146180" y="10"/>
            <a:ext cx="6024134" cy="6857990"/>
          </a:xfrm>
          <a:custGeom>
            <a:avLst/>
            <a:gdLst/>
            <a:ahLst/>
            <a:cxnLst/>
            <a:rect l="l" t="t" r="r" b="b"/>
            <a:pathLst>
              <a:path w="6024154" h="685800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p:spPr>
      </p:pic>
    </p:spTree>
    <p:extLst>
      <p:ext uri="{BB962C8B-B14F-4D97-AF65-F5344CB8AC3E}">
        <p14:creationId xmlns:p14="http://schemas.microsoft.com/office/powerpoint/2010/main" val="3293257583"/>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pic>
        <p:nvPicPr>
          <p:cNvPr id="5" name="Imagine 4" descr="O imagine care conține interior, masă, scaun, computer&#10;&#10;Descriere generată automat">
            <a:extLst>
              <a:ext uri="{FF2B5EF4-FFF2-40B4-BE49-F238E27FC236}">
                <a16:creationId xmlns:a16="http://schemas.microsoft.com/office/drawing/2014/main" id="{5EFDDE2E-1293-418A-B8DD-6AEED747E39B}"/>
              </a:ext>
            </a:extLst>
          </p:cNvPr>
          <p:cNvPicPr>
            <a:picLocks noChangeAspect="1"/>
          </p:cNvPicPr>
          <p:nvPr/>
        </p:nvPicPr>
        <p:blipFill rotWithShape="1">
          <a:blip r:embed="rId2">
            <a:extLst>
              <a:ext uri="{28A0092B-C50C-407E-A947-70E740481C1C}">
                <a14:useLocalDpi xmlns:a14="http://schemas.microsoft.com/office/drawing/2010/main" val="0"/>
              </a:ext>
            </a:extLst>
          </a:blip>
          <a:srcRect l="4521"/>
          <a:stretch/>
        </p:blipFill>
        <p:spPr>
          <a:xfrm>
            <a:off x="146180" y="10"/>
            <a:ext cx="6024134" cy="6857990"/>
          </a:xfrm>
          <a:custGeom>
            <a:avLst/>
            <a:gdLst/>
            <a:ahLst/>
            <a:cxnLst/>
            <a:rect l="l" t="t" r="r" b="b"/>
            <a:pathLst>
              <a:path w="6024154" h="685800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p:spPr>
      </p:pic>
      <p:sp>
        <p:nvSpPr>
          <p:cNvPr id="6" name="Subtitlu 5">
            <a:extLst>
              <a:ext uri="{FF2B5EF4-FFF2-40B4-BE49-F238E27FC236}">
                <a16:creationId xmlns:a16="http://schemas.microsoft.com/office/drawing/2014/main" id="{CB9B357A-4CA6-4684-BB5B-7CC20072616F}"/>
              </a:ext>
            </a:extLst>
          </p:cNvPr>
          <p:cNvSpPr>
            <a:spLocks noGrp="1"/>
          </p:cNvSpPr>
          <p:nvPr>
            <p:ph type="subTitle" idx="1"/>
          </p:nvPr>
        </p:nvSpPr>
        <p:spPr>
          <a:xfrm>
            <a:off x="6021686" y="1918741"/>
            <a:ext cx="5910484" cy="4197246"/>
          </a:xfrm>
        </p:spPr>
        <p:txBody>
          <a:bodyPr>
            <a:normAutofit fontScale="92500" lnSpcReduction="10000"/>
          </a:bodyPr>
          <a:lstStyle/>
          <a:p>
            <a:pPr marL="342900" indent="-342900" algn="just">
              <a:buFont typeface="Wingdings" panose="05000000000000000000" pitchFamily="2" charset="2"/>
              <a:buChar char="Ø"/>
            </a:pPr>
            <a:r>
              <a:rPr lang="ro-RO" b="1" dirty="0">
                <a:effectLst>
                  <a:outerShdw blurRad="38100" dist="38100" dir="2700000" algn="tl">
                    <a:srgbClr val="000000">
                      <a:alpha val="43137"/>
                    </a:srgbClr>
                  </a:outerShdw>
                </a:effectLst>
              </a:rPr>
              <a:t>Trecere la nivel  reprezintă încrucișarea la nivel dintre un drum public şi o cale ferată sau linie de tramvai, care dispune de o platformă independentă;</a:t>
            </a:r>
          </a:p>
          <a:p>
            <a:pPr marL="342900" indent="-342900" algn="just">
              <a:buFont typeface="Wingdings" panose="05000000000000000000" pitchFamily="2" charset="2"/>
              <a:buChar char="Ø"/>
            </a:pPr>
            <a:r>
              <a:rPr lang="ro-RO" b="1" dirty="0">
                <a:effectLst>
                  <a:outerShdw blurRad="38100" dist="38100" dir="2700000" algn="tl">
                    <a:srgbClr val="000000">
                      <a:alpha val="43137"/>
                    </a:srgbClr>
                  </a:outerShdw>
                </a:effectLst>
              </a:rPr>
              <a:t>Apropierea de o trecere la nivel cu calea ferată se semnalizează cu indicatoare de avertizare corespunzătoare şi/sau cu panouri suplimentare pentru trecerea la nivel cu calea ferată.</a:t>
            </a:r>
          </a:p>
          <a:p>
            <a:pPr marL="342900" indent="-342900" algn="just">
              <a:buFont typeface="Wingdings" panose="05000000000000000000" pitchFamily="2" charset="2"/>
              <a:buChar char="Ø"/>
            </a:pPr>
            <a:r>
              <a:rPr lang="ro-RO" b="1" dirty="0">
                <a:effectLst>
                  <a:outerShdw blurRad="38100" dist="38100" dir="2700000" algn="tl">
                    <a:srgbClr val="000000">
                      <a:alpha val="43137"/>
                    </a:srgbClr>
                  </a:outerShdw>
                </a:effectLst>
              </a:rPr>
              <a:t>Participanții la trafic trebuie să dea dovadă de prudență sporită la apropierea şi traversarea liniilor de cale ferată curentă sau industrială, după caz.(art.60 din OUG 195)</a:t>
            </a:r>
          </a:p>
          <a:p>
            <a:pPr algn="just"/>
            <a:endParaRPr lang="ro-RO" dirty="0"/>
          </a:p>
        </p:txBody>
      </p:sp>
      <p:sp>
        <p:nvSpPr>
          <p:cNvPr id="4" name="Titlu 3">
            <a:extLst>
              <a:ext uri="{FF2B5EF4-FFF2-40B4-BE49-F238E27FC236}">
                <a16:creationId xmlns:a16="http://schemas.microsoft.com/office/drawing/2014/main" id="{997FCF70-97C7-4427-B7C8-FE77677B5CD1}"/>
              </a:ext>
            </a:extLst>
          </p:cNvPr>
          <p:cNvSpPr>
            <a:spLocks noGrp="1"/>
          </p:cNvSpPr>
          <p:nvPr>
            <p:ph type="ctrTitle"/>
          </p:nvPr>
        </p:nvSpPr>
        <p:spPr>
          <a:xfrm>
            <a:off x="6170314" y="344774"/>
            <a:ext cx="5761856" cy="1094282"/>
          </a:xfrm>
        </p:spPr>
        <p:txBody>
          <a:bodyPr>
            <a:noAutofit/>
          </a:bodyPr>
          <a:lstStyle/>
          <a:p>
            <a:r>
              <a:rPr lang="es-ES" sz="3200" b="1" dirty="0">
                <a:effectLst>
                  <a:outerShdw blurRad="38100" dist="38100" dir="2700000" algn="tl">
                    <a:srgbClr val="000000">
                      <a:alpha val="43137"/>
                    </a:srgbClr>
                  </a:outerShdw>
                </a:effectLst>
              </a:rPr>
              <a:t>1.	</a:t>
            </a:r>
            <a:r>
              <a:rPr lang="ro-RO" sz="3200" b="1" dirty="0">
                <a:effectLst>
                  <a:outerShdw blurRad="38100" dist="38100" dir="2700000" algn="tl">
                    <a:srgbClr val="000000">
                      <a:alpha val="43137"/>
                    </a:srgbClr>
                  </a:outerShdw>
                </a:effectLst>
              </a:rPr>
              <a:t>Trecerea la nivel cu calea ferată</a:t>
            </a:r>
          </a:p>
        </p:txBody>
      </p:sp>
    </p:spTree>
    <p:extLst>
      <p:ext uri="{BB962C8B-B14F-4D97-AF65-F5344CB8AC3E}">
        <p14:creationId xmlns:p14="http://schemas.microsoft.com/office/powerpoint/2010/main" val="159816749"/>
      </p:ext>
    </p:extLst>
  </p:cSld>
  <p:clrMapOvr>
    <a:overrideClrMapping bg1="dk1" tx1="lt1" bg2="dk2" tx2="lt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u 1">
            <a:extLst>
              <a:ext uri="{FF2B5EF4-FFF2-40B4-BE49-F238E27FC236}">
                <a16:creationId xmlns:a16="http://schemas.microsoft.com/office/drawing/2014/main" id="{A48E94F4-7DDD-4FAA-82CA-F26762D3E17C}"/>
              </a:ext>
            </a:extLst>
          </p:cNvPr>
          <p:cNvSpPr>
            <a:spLocks noGrp="1"/>
          </p:cNvSpPr>
          <p:nvPr>
            <p:ph type="ctrTitle"/>
          </p:nvPr>
        </p:nvSpPr>
        <p:spPr>
          <a:xfrm>
            <a:off x="6167846" y="0"/>
            <a:ext cx="6024134" cy="1394085"/>
          </a:xfrm>
        </p:spPr>
        <p:txBody>
          <a:bodyPr anchor="b">
            <a:normAutofit/>
          </a:bodyPr>
          <a:lstStyle/>
          <a:p>
            <a:r>
              <a:rPr lang="ro-RO" sz="4000" b="1" dirty="0">
                <a:effectLst>
                  <a:outerShdw blurRad="38100" dist="38100" dir="2700000" algn="tl">
                    <a:srgbClr val="000000">
                      <a:alpha val="43137"/>
                    </a:srgbClr>
                  </a:outerShdw>
                </a:effectLst>
              </a:rPr>
              <a:t>Calea ferata curentă</a:t>
            </a:r>
          </a:p>
        </p:txBody>
      </p:sp>
      <p:sp>
        <p:nvSpPr>
          <p:cNvPr id="3" name="Subtitlu 2">
            <a:extLst>
              <a:ext uri="{FF2B5EF4-FFF2-40B4-BE49-F238E27FC236}">
                <a16:creationId xmlns:a16="http://schemas.microsoft.com/office/drawing/2014/main" id="{9E48FC0C-05AD-44CA-88D5-B3829BBF3072}"/>
              </a:ext>
            </a:extLst>
          </p:cNvPr>
          <p:cNvSpPr>
            <a:spLocks noGrp="1"/>
          </p:cNvSpPr>
          <p:nvPr>
            <p:ph type="subTitle" idx="1"/>
          </p:nvPr>
        </p:nvSpPr>
        <p:spPr>
          <a:xfrm>
            <a:off x="6096001" y="2338466"/>
            <a:ext cx="5949820" cy="4519524"/>
          </a:xfrm>
        </p:spPr>
        <p:txBody>
          <a:bodyPr anchor="t">
            <a:normAutofit/>
          </a:bodyPr>
          <a:lstStyle/>
          <a:p>
            <a:pPr marL="342900" indent="-342900" algn="just">
              <a:spcBef>
                <a:spcPts val="1200"/>
              </a:spcBef>
              <a:spcAft>
                <a:spcPts val="1200"/>
              </a:spcAft>
              <a:buFont typeface="Wingdings" panose="05000000000000000000" pitchFamily="2" charset="2"/>
              <a:buChar char="Ø"/>
            </a:pPr>
            <a:r>
              <a:rPr lang="ro-RO" b="1" dirty="0">
                <a:effectLst>
                  <a:outerShdw blurRad="38100" dist="38100" dir="2700000" algn="tl">
                    <a:srgbClr val="000000">
                      <a:alpha val="43137"/>
                    </a:srgbClr>
                  </a:outerShdw>
                </a:effectLst>
              </a:rPr>
              <a:t>Reprezintă calea ferată unde traficul feroviar se desfășoară regulat într-o perioadă de timp după un program stabilit;</a:t>
            </a:r>
          </a:p>
          <a:p>
            <a:pPr algn="just">
              <a:spcBef>
                <a:spcPts val="1200"/>
              </a:spcBef>
              <a:spcAft>
                <a:spcPts val="1200"/>
              </a:spcAft>
            </a:pPr>
            <a:endParaRPr lang="ro-RO" dirty="0"/>
          </a:p>
        </p:txBody>
      </p:sp>
      <p:sp>
        <p:nvSpPr>
          <p:cNvPr id="22" name="Freeform: Shape 21">
            <a:extLst>
              <a:ext uri="{FF2B5EF4-FFF2-40B4-BE49-F238E27FC236}">
                <a16:creationId xmlns:a16="http://schemas.microsoft.com/office/drawing/2014/main" id="{1DB7C82F-AB7E-4F0C-B829-FA1B9C4151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6172782" cy="6858000"/>
          </a:xfrm>
          <a:custGeom>
            <a:avLst/>
            <a:gdLst>
              <a:gd name="connsiteX0" fmla="*/ 6172782 w 6172782"/>
              <a:gd name="connsiteY0" fmla="*/ 0 h 6858000"/>
              <a:gd name="connsiteX1" fmla="*/ 69075 w 6172782"/>
              <a:gd name="connsiteY1" fmla="*/ 0 h 6858000"/>
              <a:gd name="connsiteX2" fmla="*/ 35131 w 6172782"/>
              <a:gd name="connsiteY2" fmla="*/ 267128 h 6858000"/>
              <a:gd name="connsiteX3" fmla="*/ 0 w 6172782"/>
              <a:gd name="connsiteY3" fmla="*/ 962845 h 6858000"/>
              <a:gd name="connsiteX4" fmla="*/ 3276103 w 6172782"/>
              <a:gd name="connsiteY4" fmla="*/ 6782205 h 6858000"/>
              <a:gd name="connsiteX5" fmla="*/ 3407923 w 6172782"/>
              <a:gd name="connsiteY5" fmla="*/ 6858000 h 6858000"/>
              <a:gd name="connsiteX6" fmla="*/ 6172782 w 617278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172782" h="6858000">
                <a:moveTo>
                  <a:pt x="6172782" y="0"/>
                </a:moveTo>
                <a:lnTo>
                  <a:pt x="69075" y="0"/>
                </a:lnTo>
                <a:lnTo>
                  <a:pt x="35131" y="267128"/>
                </a:lnTo>
                <a:cubicBezTo>
                  <a:pt x="11901" y="495874"/>
                  <a:pt x="0" y="727970"/>
                  <a:pt x="0" y="962845"/>
                </a:cubicBezTo>
                <a:cubicBezTo>
                  <a:pt x="0" y="3429034"/>
                  <a:pt x="1312002" y="5588789"/>
                  <a:pt x="3276103" y="6782205"/>
                </a:cubicBezTo>
                <a:lnTo>
                  <a:pt x="3407923" y="6858000"/>
                </a:lnTo>
                <a:lnTo>
                  <a:pt x="6172782" y="6858000"/>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Imagine 4" descr="O imagine care conține interior, masă, scaun, computer&#10;&#10;Descriere generată automat">
            <a:extLst>
              <a:ext uri="{FF2B5EF4-FFF2-40B4-BE49-F238E27FC236}">
                <a16:creationId xmlns:a16="http://schemas.microsoft.com/office/drawing/2014/main" id="{5EFDDE2E-1293-418A-B8DD-6AEED747E39B}"/>
              </a:ext>
            </a:extLst>
          </p:cNvPr>
          <p:cNvPicPr>
            <a:picLocks noChangeAspect="1"/>
          </p:cNvPicPr>
          <p:nvPr/>
        </p:nvPicPr>
        <p:blipFill rotWithShape="1">
          <a:blip r:embed="rId2">
            <a:extLst>
              <a:ext uri="{28A0092B-C50C-407E-A947-70E740481C1C}">
                <a14:useLocalDpi xmlns:a14="http://schemas.microsoft.com/office/drawing/2010/main" val="0"/>
              </a:ext>
            </a:extLst>
          </a:blip>
          <a:srcRect l="4521"/>
          <a:stretch/>
        </p:blipFill>
        <p:spPr>
          <a:xfrm>
            <a:off x="146180" y="10"/>
            <a:ext cx="6024134" cy="6857990"/>
          </a:xfrm>
          <a:custGeom>
            <a:avLst/>
            <a:gdLst/>
            <a:ahLst/>
            <a:cxnLst/>
            <a:rect l="l" t="t" r="r" b="b"/>
            <a:pathLst>
              <a:path w="6024154" h="685800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p:spPr>
      </p:pic>
    </p:spTree>
    <p:extLst>
      <p:ext uri="{BB962C8B-B14F-4D97-AF65-F5344CB8AC3E}">
        <p14:creationId xmlns:p14="http://schemas.microsoft.com/office/powerpoint/2010/main" val="309875506"/>
      </p:ext>
    </p:extLst>
  </p:cSld>
  <p:clrMapOvr>
    <a:overrideClrMapping bg1="dk1" tx1="lt1" bg2="dk2" tx2="lt2" accent1="accent1" accent2="accent2" accent3="accent3" accent4="accent4" accent5="accent5" accent6="accent6" hlink="hlink" folHlink="folHlink"/>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u 1">
            <a:extLst>
              <a:ext uri="{FF2B5EF4-FFF2-40B4-BE49-F238E27FC236}">
                <a16:creationId xmlns:a16="http://schemas.microsoft.com/office/drawing/2014/main" id="{A48E94F4-7DDD-4FAA-82CA-F26762D3E17C}"/>
              </a:ext>
            </a:extLst>
          </p:cNvPr>
          <p:cNvSpPr>
            <a:spLocks noGrp="1"/>
          </p:cNvSpPr>
          <p:nvPr>
            <p:ph type="ctrTitle"/>
          </p:nvPr>
        </p:nvSpPr>
        <p:spPr>
          <a:xfrm>
            <a:off x="6167846" y="0"/>
            <a:ext cx="6024134" cy="2938072"/>
          </a:xfrm>
        </p:spPr>
        <p:txBody>
          <a:bodyPr anchor="b">
            <a:normAutofit/>
          </a:bodyPr>
          <a:lstStyle/>
          <a:p>
            <a:r>
              <a:rPr lang="ro-RO" sz="3600" b="1" dirty="0">
                <a:effectLst>
                  <a:outerShdw blurRad="38100" dist="38100" dir="2700000" algn="tl">
                    <a:srgbClr val="000000">
                      <a:alpha val="43137"/>
                    </a:srgbClr>
                  </a:outerShdw>
                </a:effectLst>
              </a:rPr>
              <a:t>Trecerea la nivel cu calea ferată curentă fără bariere sau semibariere</a:t>
            </a:r>
            <a:br>
              <a:rPr lang="ro-RO" b="1" dirty="0">
                <a:effectLst>
                  <a:outerShdw blurRad="38100" dist="38100" dir="2700000" algn="tl">
                    <a:srgbClr val="000000">
                      <a:alpha val="43137"/>
                    </a:srgbClr>
                  </a:outerShdw>
                </a:effectLst>
              </a:rPr>
            </a:br>
            <a:endParaRPr lang="ro-RO" b="1" dirty="0">
              <a:effectLst>
                <a:outerShdw blurRad="38100" dist="38100" dir="2700000" algn="tl">
                  <a:srgbClr val="000000">
                    <a:alpha val="43137"/>
                  </a:srgbClr>
                </a:outerShdw>
              </a:effectLst>
            </a:endParaRPr>
          </a:p>
        </p:txBody>
      </p:sp>
      <p:sp>
        <p:nvSpPr>
          <p:cNvPr id="3" name="Subtitlu 2">
            <a:extLst>
              <a:ext uri="{FF2B5EF4-FFF2-40B4-BE49-F238E27FC236}">
                <a16:creationId xmlns:a16="http://schemas.microsoft.com/office/drawing/2014/main" id="{9E48FC0C-05AD-44CA-88D5-B3829BBF3072}"/>
              </a:ext>
            </a:extLst>
          </p:cNvPr>
          <p:cNvSpPr>
            <a:spLocks noGrp="1"/>
          </p:cNvSpPr>
          <p:nvPr>
            <p:ph type="subTitle" idx="1"/>
          </p:nvPr>
        </p:nvSpPr>
        <p:spPr>
          <a:xfrm>
            <a:off x="6096000" y="2338466"/>
            <a:ext cx="6095979" cy="4519524"/>
          </a:xfrm>
        </p:spPr>
        <p:txBody>
          <a:bodyPr anchor="t">
            <a:normAutofit/>
          </a:bodyPr>
          <a:lstStyle/>
          <a:p>
            <a:pPr marL="342900" indent="-342900" algn="l">
              <a:spcBef>
                <a:spcPts val="1200"/>
              </a:spcBef>
              <a:spcAft>
                <a:spcPts val="1200"/>
              </a:spcAft>
              <a:buFont typeface="Wingdings" panose="05000000000000000000" pitchFamily="2" charset="2"/>
              <a:buChar char="Ø"/>
            </a:pPr>
            <a:r>
              <a:rPr lang="ro-RO" b="1" dirty="0">
                <a:effectLst>
                  <a:outerShdw blurRad="38100" dist="38100" dir="2700000" algn="tl">
                    <a:srgbClr val="000000">
                      <a:alpha val="43137"/>
                    </a:srgbClr>
                  </a:outerShdw>
                </a:effectLst>
                <a:latin typeface="+mj-lt"/>
              </a:rPr>
              <a:t>se semnalizează, după caz, </a:t>
            </a:r>
          </a:p>
          <a:p>
            <a:pPr marL="342900" indent="-342900" algn="l">
              <a:spcBef>
                <a:spcPts val="600"/>
              </a:spcBef>
              <a:spcAft>
                <a:spcPts val="600"/>
              </a:spcAft>
              <a:buFont typeface="Wingdings" panose="05000000000000000000" pitchFamily="2" charset="2"/>
              <a:buChar char="Ø"/>
            </a:pPr>
            <a:r>
              <a:rPr lang="ro-RO" b="1" dirty="0">
                <a:effectLst>
                  <a:outerShdw blurRad="38100" dist="38100" dir="2700000" algn="tl">
                    <a:srgbClr val="000000">
                      <a:alpha val="43137"/>
                    </a:srgbClr>
                  </a:outerShdw>
                </a:effectLst>
                <a:latin typeface="+mj-lt"/>
              </a:rPr>
              <a:t>1 . cu indicatoarele "Trecere la nivel cu calea ferată simplă, fără bariere" </a:t>
            </a:r>
          </a:p>
          <a:p>
            <a:pPr algn="l">
              <a:spcBef>
                <a:spcPts val="600"/>
              </a:spcBef>
              <a:spcAft>
                <a:spcPts val="600"/>
              </a:spcAft>
            </a:pPr>
            <a:r>
              <a:rPr lang="ro-RO" b="1" dirty="0">
                <a:effectLst>
                  <a:outerShdw blurRad="38100" dist="38100" dir="2700000" algn="tl">
                    <a:srgbClr val="000000">
                      <a:alpha val="43137"/>
                    </a:srgbClr>
                  </a:outerShdw>
                </a:effectLst>
                <a:latin typeface="+mj-lt"/>
              </a:rPr>
              <a:t>	sau </a:t>
            </a:r>
          </a:p>
          <a:p>
            <a:pPr marL="342900" indent="-342900" algn="l">
              <a:spcBef>
                <a:spcPts val="600"/>
              </a:spcBef>
              <a:spcAft>
                <a:spcPts val="600"/>
              </a:spcAft>
              <a:buFont typeface="Wingdings" panose="05000000000000000000" pitchFamily="2" charset="2"/>
              <a:buChar char="Ø"/>
            </a:pPr>
            <a:r>
              <a:rPr lang="ro-RO" b="1" dirty="0">
                <a:effectLst>
                  <a:outerShdw blurRad="38100" dist="38100" dir="2700000" algn="tl">
                    <a:srgbClr val="000000">
                      <a:alpha val="43137"/>
                    </a:srgbClr>
                  </a:outerShdw>
                </a:effectLst>
                <a:latin typeface="+mj-lt"/>
              </a:rPr>
              <a:t>2. "Trecere la nivel cu calea ferată dublă, fără bariere",</a:t>
            </a:r>
            <a:r>
              <a:rPr lang="ro-RO" sz="2000" b="1" dirty="0">
                <a:effectLst>
                  <a:outerShdw blurRad="38100" dist="38100" dir="2700000" algn="tl">
                    <a:srgbClr val="000000">
                      <a:alpha val="43137"/>
                    </a:srgbClr>
                  </a:outerShdw>
                </a:effectLst>
                <a:latin typeface="+mj-lt"/>
              </a:rPr>
              <a:t> </a:t>
            </a:r>
          </a:p>
          <a:p>
            <a:pPr marL="1257300" lvl="2" indent="-342900" algn="l">
              <a:spcBef>
                <a:spcPts val="1200"/>
              </a:spcBef>
              <a:spcAft>
                <a:spcPts val="1200"/>
              </a:spcAft>
              <a:buFont typeface="Wingdings" panose="05000000000000000000" pitchFamily="2" charset="2"/>
              <a:buChar char="Ø"/>
            </a:pPr>
            <a:r>
              <a:rPr lang="ro-RO" sz="2400" b="1" dirty="0">
                <a:effectLst>
                  <a:outerShdw blurRad="38100" dist="38100" dir="2700000" algn="tl">
                    <a:srgbClr val="000000">
                      <a:alpha val="43137"/>
                    </a:srgbClr>
                  </a:outerShdw>
                </a:effectLst>
                <a:latin typeface="+mj-lt"/>
              </a:rPr>
              <a:t>însoțite de indicatorul "Oprire".</a:t>
            </a:r>
          </a:p>
        </p:txBody>
      </p:sp>
      <p:sp>
        <p:nvSpPr>
          <p:cNvPr id="22" name="Freeform: Shape 21">
            <a:extLst>
              <a:ext uri="{FF2B5EF4-FFF2-40B4-BE49-F238E27FC236}">
                <a16:creationId xmlns:a16="http://schemas.microsoft.com/office/drawing/2014/main" id="{1DB7C82F-AB7E-4F0C-B829-FA1B9C4151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6172782" cy="6858000"/>
          </a:xfrm>
          <a:custGeom>
            <a:avLst/>
            <a:gdLst>
              <a:gd name="connsiteX0" fmla="*/ 6172782 w 6172782"/>
              <a:gd name="connsiteY0" fmla="*/ 0 h 6858000"/>
              <a:gd name="connsiteX1" fmla="*/ 69075 w 6172782"/>
              <a:gd name="connsiteY1" fmla="*/ 0 h 6858000"/>
              <a:gd name="connsiteX2" fmla="*/ 35131 w 6172782"/>
              <a:gd name="connsiteY2" fmla="*/ 267128 h 6858000"/>
              <a:gd name="connsiteX3" fmla="*/ 0 w 6172782"/>
              <a:gd name="connsiteY3" fmla="*/ 962845 h 6858000"/>
              <a:gd name="connsiteX4" fmla="*/ 3276103 w 6172782"/>
              <a:gd name="connsiteY4" fmla="*/ 6782205 h 6858000"/>
              <a:gd name="connsiteX5" fmla="*/ 3407923 w 6172782"/>
              <a:gd name="connsiteY5" fmla="*/ 6858000 h 6858000"/>
              <a:gd name="connsiteX6" fmla="*/ 6172782 w 617278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172782" h="6858000">
                <a:moveTo>
                  <a:pt x="6172782" y="0"/>
                </a:moveTo>
                <a:lnTo>
                  <a:pt x="69075" y="0"/>
                </a:lnTo>
                <a:lnTo>
                  <a:pt x="35131" y="267128"/>
                </a:lnTo>
                <a:cubicBezTo>
                  <a:pt x="11901" y="495874"/>
                  <a:pt x="0" y="727970"/>
                  <a:pt x="0" y="962845"/>
                </a:cubicBezTo>
                <a:cubicBezTo>
                  <a:pt x="0" y="3429034"/>
                  <a:pt x="1312002" y="5588789"/>
                  <a:pt x="3276103" y="6782205"/>
                </a:cubicBezTo>
                <a:lnTo>
                  <a:pt x="3407923" y="6858000"/>
                </a:lnTo>
                <a:lnTo>
                  <a:pt x="6172782" y="6858000"/>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Imagine 4" descr="O imagine care conține interior, masă, scaun, computer&#10;&#10;Descriere generată automat">
            <a:extLst>
              <a:ext uri="{FF2B5EF4-FFF2-40B4-BE49-F238E27FC236}">
                <a16:creationId xmlns:a16="http://schemas.microsoft.com/office/drawing/2014/main" id="{5EFDDE2E-1293-418A-B8DD-6AEED747E39B}"/>
              </a:ext>
            </a:extLst>
          </p:cNvPr>
          <p:cNvPicPr>
            <a:picLocks noChangeAspect="1"/>
          </p:cNvPicPr>
          <p:nvPr/>
        </p:nvPicPr>
        <p:blipFill rotWithShape="1">
          <a:blip r:embed="rId2">
            <a:extLst>
              <a:ext uri="{28A0092B-C50C-407E-A947-70E740481C1C}">
                <a14:useLocalDpi xmlns:a14="http://schemas.microsoft.com/office/drawing/2010/main" val="0"/>
              </a:ext>
            </a:extLst>
          </a:blip>
          <a:srcRect l="4521"/>
          <a:stretch/>
        </p:blipFill>
        <p:spPr>
          <a:xfrm>
            <a:off x="146180" y="10"/>
            <a:ext cx="6024134" cy="6857990"/>
          </a:xfrm>
          <a:custGeom>
            <a:avLst/>
            <a:gdLst/>
            <a:ahLst/>
            <a:cxnLst/>
            <a:rect l="l" t="t" r="r" b="b"/>
            <a:pathLst>
              <a:path w="6024154" h="685800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p:spPr>
      </p:pic>
    </p:spTree>
    <p:extLst>
      <p:ext uri="{BB962C8B-B14F-4D97-AF65-F5344CB8AC3E}">
        <p14:creationId xmlns:p14="http://schemas.microsoft.com/office/powerpoint/2010/main" val="2911576440"/>
      </p:ext>
    </p:extLst>
  </p:cSld>
  <p:clrMapOvr>
    <a:overrideClrMapping bg1="dk1" tx1="lt1" bg2="dk2" tx2="lt2" accent1="accent1" accent2="accent2" accent3="accent3" accent4="accent4" accent5="accent5" accent6="accent6" hlink="hlink" folHlink="folHlink"/>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Subtitlu 2">
            <a:extLst>
              <a:ext uri="{FF2B5EF4-FFF2-40B4-BE49-F238E27FC236}">
                <a16:creationId xmlns:a16="http://schemas.microsoft.com/office/drawing/2014/main" id="{9E48FC0C-05AD-44CA-88D5-B3829BBF3072}"/>
              </a:ext>
            </a:extLst>
          </p:cNvPr>
          <p:cNvSpPr>
            <a:spLocks noGrp="1"/>
          </p:cNvSpPr>
          <p:nvPr>
            <p:ph type="subTitle" idx="4294967295"/>
          </p:nvPr>
        </p:nvSpPr>
        <p:spPr>
          <a:xfrm>
            <a:off x="6096000" y="675861"/>
            <a:ext cx="5949820" cy="6048496"/>
          </a:xfrm>
        </p:spPr>
        <p:txBody>
          <a:bodyPr anchor="t">
            <a:normAutofit/>
          </a:bodyPr>
          <a:lstStyle/>
          <a:p>
            <a:pPr marL="0" indent="0" algn="l">
              <a:spcBef>
                <a:spcPts val="1200"/>
              </a:spcBef>
              <a:spcAft>
                <a:spcPts val="1200"/>
              </a:spcAft>
              <a:buNone/>
            </a:pPr>
            <a:endParaRPr lang="ro-RO" b="1" dirty="0">
              <a:effectLst>
                <a:outerShdw blurRad="38100" dist="38100" dir="2700000" algn="tl">
                  <a:srgbClr val="000000">
                    <a:alpha val="43137"/>
                  </a:srgbClr>
                </a:outerShdw>
              </a:effectLst>
              <a:latin typeface="+mj-lt"/>
            </a:endParaRPr>
          </a:p>
          <a:p>
            <a:pPr marL="342900" indent="-342900" algn="just">
              <a:spcBef>
                <a:spcPts val="1200"/>
              </a:spcBef>
              <a:spcAft>
                <a:spcPts val="1200"/>
              </a:spcAft>
              <a:buFont typeface="Wingdings" panose="05000000000000000000" pitchFamily="2" charset="2"/>
              <a:buChar char="Ø"/>
            </a:pPr>
            <a:r>
              <a:rPr lang="ro-RO" b="1" dirty="0">
                <a:effectLst>
                  <a:outerShdw blurRad="38100" dist="38100" dir="2700000" algn="tl">
                    <a:srgbClr val="000000">
                      <a:alpha val="43137"/>
                    </a:srgbClr>
                  </a:outerShdw>
                </a:effectLst>
                <a:latin typeface="+mj-lt"/>
              </a:rPr>
              <a:t> </a:t>
            </a:r>
            <a:r>
              <a:rPr lang="ro-RO" sz="2400" b="1" dirty="0">
                <a:effectLst>
                  <a:outerShdw blurRad="38100" dist="38100" dir="2700000" algn="tl">
                    <a:srgbClr val="000000">
                      <a:alpha val="43137"/>
                    </a:srgbClr>
                  </a:outerShdw>
                </a:effectLst>
                <a:latin typeface="+mj-lt"/>
              </a:rPr>
              <a:t>La trecerea la nivel cu calea ferată curentă, conducătorul de vehicul este obligat să circule cu viteza redusă şi să se asigure că din partea stângă sau din partea dreaptă nu se apropie un vehicul feroviar (art.136 din Reg.)</a:t>
            </a:r>
          </a:p>
          <a:p>
            <a:pPr marL="342900" indent="-342900" algn="just">
              <a:spcBef>
                <a:spcPts val="1200"/>
              </a:spcBef>
              <a:spcAft>
                <a:spcPts val="1200"/>
              </a:spcAft>
              <a:buFont typeface="Wingdings" panose="05000000000000000000" pitchFamily="2" charset="2"/>
              <a:buChar char="Ø"/>
            </a:pPr>
            <a:r>
              <a:rPr lang="ro-RO" sz="2400" b="1" dirty="0">
                <a:effectLst>
                  <a:outerShdw blurRad="38100" dist="38100" dir="2700000" algn="tl">
                    <a:srgbClr val="000000">
                      <a:alpha val="43137"/>
                    </a:srgbClr>
                  </a:outerShdw>
                </a:effectLst>
                <a:latin typeface="+mj-lt"/>
              </a:rPr>
              <a:t>Când circulația la trecerea la nivel cu calea ferată curentă este dirijată de agenți de cale ferată, conducătorul de vehicul trebuie să respecte semnalele acestora.</a:t>
            </a:r>
          </a:p>
          <a:p>
            <a:pPr marL="342900" indent="-342900" algn="just">
              <a:spcBef>
                <a:spcPts val="1200"/>
              </a:spcBef>
              <a:spcAft>
                <a:spcPts val="1200"/>
              </a:spcAft>
              <a:buFont typeface="Wingdings" panose="05000000000000000000" pitchFamily="2" charset="2"/>
              <a:buChar char="Ø"/>
            </a:pPr>
            <a:endParaRPr lang="ro-RO" sz="2400" b="1" dirty="0">
              <a:effectLst>
                <a:outerShdw blurRad="38100" dist="38100" dir="2700000" algn="tl">
                  <a:srgbClr val="000000">
                    <a:alpha val="43137"/>
                  </a:srgbClr>
                </a:outerShdw>
              </a:effectLst>
              <a:latin typeface="+mj-lt"/>
            </a:endParaRPr>
          </a:p>
        </p:txBody>
      </p:sp>
      <p:pic>
        <p:nvPicPr>
          <p:cNvPr id="5" name="Imagine 4" descr="O imagine care conține interior, masă, scaun, computer&#10;&#10;Descriere generată automat">
            <a:extLst>
              <a:ext uri="{FF2B5EF4-FFF2-40B4-BE49-F238E27FC236}">
                <a16:creationId xmlns:a16="http://schemas.microsoft.com/office/drawing/2014/main" id="{5EFDDE2E-1293-418A-B8DD-6AEED747E39B}"/>
              </a:ext>
            </a:extLst>
          </p:cNvPr>
          <p:cNvPicPr>
            <a:picLocks noChangeAspect="1"/>
          </p:cNvPicPr>
          <p:nvPr/>
        </p:nvPicPr>
        <p:blipFill rotWithShape="1">
          <a:blip r:embed="rId2">
            <a:extLst>
              <a:ext uri="{28A0092B-C50C-407E-A947-70E740481C1C}">
                <a14:useLocalDpi xmlns:a14="http://schemas.microsoft.com/office/drawing/2010/main" val="0"/>
              </a:ext>
            </a:extLst>
          </a:blip>
          <a:srcRect l="4521"/>
          <a:stretch/>
        </p:blipFill>
        <p:spPr>
          <a:xfrm>
            <a:off x="146180" y="10"/>
            <a:ext cx="6024134" cy="6857990"/>
          </a:xfrm>
          <a:custGeom>
            <a:avLst/>
            <a:gdLst/>
            <a:ahLst/>
            <a:cxnLst/>
            <a:rect l="l" t="t" r="r" b="b"/>
            <a:pathLst>
              <a:path w="6024154" h="685800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p:spPr>
      </p:pic>
    </p:spTree>
    <p:extLst>
      <p:ext uri="{BB962C8B-B14F-4D97-AF65-F5344CB8AC3E}">
        <p14:creationId xmlns:p14="http://schemas.microsoft.com/office/powerpoint/2010/main" val="2629650648"/>
      </p:ext>
    </p:extLst>
  </p:cSld>
  <p:clrMapOvr>
    <a:overrideClrMapping bg1="dk1" tx1="lt1" bg2="dk2" tx2="lt2" accent1="accent1" accent2="accent2" accent3="accent3" accent4="accent4" accent5="accent5" accent6="accent6" hlink="hlink" folHlink="folHlink"/>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Subtitlu 2">
            <a:extLst>
              <a:ext uri="{FF2B5EF4-FFF2-40B4-BE49-F238E27FC236}">
                <a16:creationId xmlns:a16="http://schemas.microsoft.com/office/drawing/2014/main" id="{9E48FC0C-05AD-44CA-88D5-B3829BBF3072}"/>
              </a:ext>
            </a:extLst>
          </p:cNvPr>
          <p:cNvSpPr>
            <a:spLocks noGrp="1"/>
          </p:cNvSpPr>
          <p:nvPr>
            <p:ph type="subTitle" idx="1"/>
          </p:nvPr>
        </p:nvSpPr>
        <p:spPr>
          <a:xfrm>
            <a:off x="6096001" y="1683026"/>
            <a:ext cx="5777948" cy="4943060"/>
          </a:xfrm>
        </p:spPr>
        <p:txBody>
          <a:bodyPr anchor="t">
            <a:normAutofit/>
          </a:bodyPr>
          <a:lstStyle/>
          <a:p>
            <a:pPr marL="342900" indent="-342900" algn="just">
              <a:spcBef>
                <a:spcPts val="1200"/>
              </a:spcBef>
              <a:spcAft>
                <a:spcPts val="1200"/>
              </a:spcAft>
              <a:buFont typeface="Wingdings" panose="05000000000000000000" pitchFamily="2" charset="2"/>
              <a:buChar char="Ø"/>
            </a:pPr>
            <a:r>
              <a:rPr lang="ro-RO" b="1" dirty="0">
                <a:effectLst>
                  <a:outerShdw blurRad="38100" dist="38100" dir="2700000" algn="tl">
                    <a:srgbClr val="000000">
                      <a:alpha val="43137"/>
                    </a:srgbClr>
                  </a:outerShdw>
                </a:effectLst>
                <a:latin typeface="+mj-lt"/>
              </a:rPr>
              <a:t>Indicatorul Trecere la nivel cu calea ferată simplă sau dublă se instalează la distanța de 6 – 10 metri de calea ferată. </a:t>
            </a:r>
          </a:p>
          <a:p>
            <a:pPr marL="342900" indent="-342900" algn="just">
              <a:spcBef>
                <a:spcPts val="1200"/>
              </a:spcBef>
              <a:spcAft>
                <a:spcPts val="1200"/>
              </a:spcAft>
              <a:buFont typeface="Wingdings" panose="05000000000000000000" pitchFamily="2" charset="2"/>
              <a:buChar char="Ø"/>
            </a:pPr>
            <a:r>
              <a:rPr lang="ro-RO" b="1" dirty="0">
                <a:effectLst>
                  <a:outerShdw blurRad="38100" dist="38100" dir="2700000" algn="tl">
                    <a:srgbClr val="000000">
                      <a:alpha val="43137"/>
                    </a:srgbClr>
                  </a:outerShdw>
                </a:effectLst>
                <a:latin typeface="+mj-lt"/>
              </a:rPr>
              <a:t>La întâlnirea indicatorului, conducătorul auto este obligat să oprească în locul cu vizibilitate maximă, în dreptul marcajului de oprire, iar în lipsa acestuia în dreptul indicatorului, fără a-l depăși.</a:t>
            </a:r>
          </a:p>
          <a:p>
            <a:pPr marL="342900" indent="-342900" algn="just">
              <a:spcBef>
                <a:spcPts val="1200"/>
              </a:spcBef>
              <a:spcAft>
                <a:spcPts val="1200"/>
              </a:spcAft>
              <a:buFont typeface="Wingdings" panose="05000000000000000000" pitchFamily="2" charset="2"/>
              <a:buChar char="Ø"/>
            </a:pPr>
            <a:endParaRPr lang="ro-RO" b="1" dirty="0">
              <a:effectLst>
                <a:outerShdw blurRad="38100" dist="38100" dir="2700000" algn="tl">
                  <a:srgbClr val="000000">
                    <a:alpha val="43137"/>
                  </a:srgbClr>
                </a:outerShdw>
              </a:effectLst>
              <a:latin typeface="+mj-lt"/>
            </a:endParaRPr>
          </a:p>
        </p:txBody>
      </p:sp>
      <p:sp>
        <p:nvSpPr>
          <p:cNvPr id="22" name="Freeform: Shape 21">
            <a:extLst>
              <a:ext uri="{FF2B5EF4-FFF2-40B4-BE49-F238E27FC236}">
                <a16:creationId xmlns:a16="http://schemas.microsoft.com/office/drawing/2014/main" id="{1DB7C82F-AB7E-4F0C-B829-FA1B9C4151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6172782" cy="6858000"/>
          </a:xfrm>
          <a:custGeom>
            <a:avLst/>
            <a:gdLst>
              <a:gd name="connsiteX0" fmla="*/ 6172782 w 6172782"/>
              <a:gd name="connsiteY0" fmla="*/ 0 h 6858000"/>
              <a:gd name="connsiteX1" fmla="*/ 69075 w 6172782"/>
              <a:gd name="connsiteY1" fmla="*/ 0 h 6858000"/>
              <a:gd name="connsiteX2" fmla="*/ 35131 w 6172782"/>
              <a:gd name="connsiteY2" fmla="*/ 267128 h 6858000"/>
              <a:gd name="connsiteX3" fmla="*/ 0 w 6172782"/>
              <a:gd name="connsiteY3" fmla="*/ 962845 h 6858000"/>
              <a:gd name="connsiteX4" fmla="*/ 3276103 w 6172782"/>
              <a:gd name="connsiteY4" fmla="*/ 6782205 h 6858000"/>
              <a:gd name="connsiteX5" fmla="*/ 3407923 w 6172782"/>
              <a:gd name="connsiteY5" fmla="*/ 6858000 h 6858000"/>
              <a:gd name="connsiteX6" fmla="*/ 6172782 w 617278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172782" h="6858000">
                <a:moveTo>
                  <a:pt x="6172782" y="0"/>
                </a:moveTo>
                <a:lnTo>
                  <a:pt x="69075" y="0"/>
                </a:lnTo>
                <a:lnTo>
                  <a:pt x="35131" y="267128"/>
                </a:lnTo>
                <a:cubicBezTo>
                  <a:pt x="11901" y="495874"/>
                  <a:pt x="0" y="727970"/>
                  <a:pt x="0" y="962845"/>
                </a:cubicBezTo>
                <a:cubicBezTo>
                  <a:pt x="0" y="3429034"/>
                  <a:pt x="1312002" y="5588789"/>
                  <a:pt x="3276103" y="6782205"/>
                </a:cubicBezTo>
                <a:lnTo>
                  <a:pt x="3407923" y="6858000"/>
                </a:lnTo>
                <a:lnTo>
                  <a:pt x="6172782" y="6858000"/>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Imagine 4" descr="O imagine care conține interior, masă, scaun, computer&#10;&#10;Descriere generată automat">
            <a:extLst>
              <a:ext uri="{FF2B5EF4-FFF2-40B4-BE49-F238E27FC236}">
                <a16:creationId xmlns:a16="http://schemas.microsoft.com/office/drawing/2014/main" id="{5EFDDE2E-1293-418A-B8DD-6AEED747E39B}"/>
              </a:ext>
            </a:extLst>
          </p:cNvPr>
          <p:cNvPicPr>
            <a:picLocks noChangeAspect="1"/>
          </p:cNvPicPr>
          <p:nvPr/>
        </p:nvPicPr>
        <p:blipFill rotWithShape="1">
          <a:blip r:embed="rId2">
            <a:extLst>
              <a:ext uri="{28A0092B-C50C-407E-A947-70E740481C1C}">
                <a14:useLocalDpi xmlns:a14="http://schemas.microsoft.com/office/drawing/2010/main" val="0"/>
              </a:ext>
            </a:extLst>
          </a:blip>
          <a:srcRect l="4521"/>
          <a:stretch/>
        </p:blipFill>
        <p:spPr>
          <a:xfrm>
            <a:off x="146180" y="10"/>
            <a:ext cx="6024134" cy="6857990"/>
          </a:xfrm>
          <a:custGeom>
            <a:avLst/>
            <a:gdLst/>
            <a:ahLst/>
            <a:cxnLst/>
            <a:rect l="l" t="t" r="r" b="b"/>
            <a:pathLst>
              <a:path w="6024154" h="685800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p:spPr>
      </p:pic>
    </p:spTree>
    <p:extLst>
      <p:ext uri="{BB962C8B-B14F-4D97-AF65-F5344CB8AC3E}">
        <p14:creationId xmlns:p14="http://schemas.microsoft.com/office/powerpoint/2010/main" val="2539367880"/>
      </p:ext>
    </p:extLst>
  </p:cSld>
  <p:clrMapOvr>
    <a:overrideClrMapping bg1="dk1" tx1="lt1" bg2="dk2" tx2="lt2" accent1="accent1" accent2="accent2" accent3="accent3" accent4="accent4" accent5="accent5" accent6="accent6" hlink="hlink" folHlink="folHlink"/>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u 1">
            <a:extLst>
              <a:ext uri="{FF2B5EF4-FFF2-40B4-BE49-F238E27FC236}">
                <a16:creationId xmlns:a16="http://schemas.microsoft.com/office/drawing/2014/main" id="{A48E94F4-7DDD-4FAA-82CA-F26762D3E17C}"/>
              </a:ext>
            </a:extLst>
          </p:cNvPr>
          <p:cNvSpPr>
            <a:spLocks noGrp="1"/>
          </p:cNvSpPr>
          <p:nvPr>
            <p:ph type="ctrTitle"/>
          </p:nvPr>
        </p:nvSpPr>
        <p:spPr>
          <a:xfrm>
            <a:off x="6167846" y="0"/>
            <a:ext cx="6024134" cy="1285461"/>
          </a:xfrm>
        </p:spPr>
        <p:txBody>
          <a:bodyPr anchor="b">
            <a:normAutofit fontScale="90000"/>
          </a:bodyPr>
          <a:lstStyle/>
          <a:p>
            <a:r>
              <a:rPr lang="ro-RO" sz="3600" b="1" dirty="0">
                <a:effectLst>
                  <a:outerShdw blurRad="38100" dist="38100" dir="2700000" algn="tl">
                    <a:srgbClr val="000000">
                      <a:alpha val="43137"/>
                    </a:srgbClr>
                  </a:outerShdw>
                </a:effectLst>
              </a:rPr>
              <a:t>Trecerea la nivel cu calea ferată curentă cu bariere sau semibariere</a:t>
            </a:r>
          </a:p>
        </p:txBody>
      </p:sp>
      <p:sp>
        <p:nvSpPr>
          <p:cNvPr id="3" name="Subtitlu 2">
            <a:extLst>
              <a:ext uri="{FF2B5EF4-FFF2-40B4-BE49-F238E27FC236}">
                <a16:creationId xmlns:a16="http://schemas.microsoft.com/office/drawing/2014/main" id="{9E48FC0C-05AD-44CA-88D5-B3829BBF3072}"/>
              </a:ext>
            </a:extLst>
          </p:cNvPr>
          <p:cNvSpPr>
            <a:spLocks noGrp="1"/>
          </p:cNvSpPr>
          <p:nvPr>
            <p:ph type="subTitle" idx="1"/>
          </p:nvPr>
        </p:nvSpPr>
        <p:spPr>
          <a:xfrm>
            <a:off x="6096001" y="1285461"/>
            <a:ext cx="5949820" cy="5572529"/>
          </a:xfrm>
        </p:spPr>
        <p:txBody>
          <a:bodyPr anchor="t">
            <a:normAutofit lnSpcReduction="10000"/>
          </a:bodyPr>
          <a:lstStyle/>
          <a:p>
            <a:pPr marL="342900" indent="-342900" algn="just">
              <a:spcBef>
                <a:spcPts val="1200"/>
              </a:spcBef>
              <a:spcAft>
                <a:spcPts val="1200"/>
              </a:spcAft>
              <a:buFont typeface="Wingdings" panose="05000000000000000000" pitchFamily="2" charset="2"/>
              <a:buChar char="Ø"/>
            </a:pPr>
            <a:r>
              <a:rPr lang="ro-RO" b="1" dirty="0">
                <a:effectLst>
                  <a:outerShdw blurRad="38100" dist="38100" dir="2700000" algn="tl">
                    <a:srgbClr val="000000">
                      <a:alpha val="43137"/>
                    </a:srgbClr>
                  </a:outerShdw>
                </a:effectLst>
              </a:rPr>
              <a:t>Barierele şi semibarierele sunt marcate cu benzi alternante de culoare roșie şi albă şi pot fi prevăzute, la mijloc, cu un disc roșu. Benzile trebuie să fie reflectorizante, iar pe drumurile neiluminate, pe timp de noapte, barierele şi semibarierele trebuie să fie iluminate ori prevăzute cu dispozitive cu lumină roșie (art.70 din Reg.)</a:t>
            </a:r>
          </a:p>
          <a:p>
            <a:pPr marL="342900" indent="-342900" algn="just">
              <a:spcBef>
                <a:spcPts val="1200"/>
              </a:spcBef>
              <a:spcAft>
                <a:spcPts val="1200"/>
              </a:spcAft>
              <a:buFont typeface="Wingdings" panose="05000000000000000000" pitchFamily="2" charset="2"/>
              <a:buChar char="Ø"/>
            </a:pPr>
            <a:r>
              <a:rPr lang="ro-RO" b="1" dirty="0">
                <a:effectLst>
                  <a:outerShdw blurRad="38100" dist="38100" dir="2700000" algn="tl">
                    <a:srgbClr val="000000">
                      <a:alpha val="43137"/>
                    </a:srgbClr>
                  </a:outerShdw>
                </a:effectLst>
              </a:rPr>
              <a:t>Conducătorii de vehicule vor reduce viteza, iar dacă barierele sunt deschise, se vor angaja în traversare numai după o prealabilă asigurare. </a:t>
            </a:r>
          </a:p>
          <a:p>
            <a:pPr marL="342900" indent="-342900" algn="just">
              <a:spcBef>
                <a:spcPts val="1200"/>
              </a:spcBef>
              <a:spcAft>
                <a:spcPts val="1200"/>
              </a:spcAft>
              <a:buFont typeface="Wingdings" panose="05000000000000000000" pitchFamily="2" charset="2"/>
              <a:buChar char="Ø"/>
            </a:pPr>
            <a:r>
              <a:rPr lang="ro-RO" b="1" dirty="0">
                <a:effectLst>
                  <a:outerShdw blurRad="38100" dist="38100" dir="2700000" algn="tl">
                    <a:srgbClr val="000000">
                      <a:alpha val="43137"/>
                    </a:srgbClr>
                  </a:outerShdw>
                </a:effectLst>
              </a:rPr>
              <a:t>Dacă barierele sau semibarierele sunt închise, conducătorii vor opri având grijă să nu blocheze ieșirile din drumurile laterale.</a:t>
            </a:r>
          </a:p>
        </p:txBody>
      </p:sp>
      <p:sp>
        <p:nvSpPr>
          <p:cNvPr id="22" name="Freeform: Shape 21">
            <a:extLst>
              <a:ext uri="{FF2B5EF4-FFF2-40B4-BE49-F238E27FC236}">
                <a16:creationId xmlns:a16="http://schemas.microsoft.com/office/drawing/2014/main" id="{1DB7C82F-AB7E-4F0C-B829-FA1B9C4151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6172782" cy="6858000"/>
          </a:xfrm>
          <a:custGeom>
            <a:avLst/>
            <a:gdLst>
              <a:gd name="connsiteX0" fmla="*/ 6172782 w 6172782"/>
              <a:gd name="connsiteY0" fmla="*/ 0 h 6858000"/>
              <a:gd name="connsiteX1" fmla="*/ 69075 w 6172782"/>
              <a:gd name="connsiteY1" fmla="*/ 0 h 6858000"/>
              <a:gd name="connsiteX2" fmla="*/ 35131 w 6172782"/>
              <a:gd name="connsiteY2" fmla="*/ 267128 h 6858000"/>
              <a:gd name="connsiteX3" fmla="*/ 0 w 6172782"/>
              <a:gd name="connsiteY3" fmla="*/ 962845 h 6858000"/>
              <a:gd name="connsiteX4" fmla="*/ 3276103 w 6172782"/>
              <a:gd name="connsiteY4" fmla="*/ 6782205 h 6858000"/>
              <a:gd name="connsiteX5" fmla="*/ 3407923 w 6172782"/>
              <a:gd name="connsiteY5" fmla="*/ 6858000 h 6858000"/>
              <a:gd name="connsiteX6" fmla="*/ 6172782 w 617278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172782" h="6858000">
                <a:moveTo>
                  <a:pt x="6172782" y="0"/>
                </a:moveTo>
                <a:lnTo>
                  <a:pt x="69075" y="0"/>
                </a:lnTo>
                <a:lnTo>
                  <a:pt x="35131" y="267128"/>
                </a:lnTo>
                <a:cubicBezTo>
                  <a:pt x="11901" y="495874"/>
                  <a:pt x="0" y="727970"/>
                  <a:pt x="0" y="962845"/>
                </a:cubicBezTo>
                <a:cubicBezTo>
                  <a:pt x="0" y="3429034"/>
                  <a:pt x="1312002" y="5588789"/>
                  <a:pt x="3276103" y="6782205"/>
                </a:cubicBezTo>
                <a:lnTo>
                  <a:pt x="3407923" y="6858000"/>
                </a:lnTo>
                <a:lnTo>
                  <a:pt x="6172782" y="6858000"/>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Imagine 4" descr="O imagine care conține interior, masă, scaun, computer&#10;&#10;Descriere generată automat">
            <a:extLst>
              <a:ext uri="{FF2B5EF4-FFF2-40B4-BE49-F238E27FC236}">
                <a16:creationId xmlns:a16="http://schemas.microsoft.com/office/drawing/2014/main" id="{5EFDDE2E-1293-418A-B8DD-6AEED747E39B}"/>
              </a:ext>
            </a:extLst>
          </p:cNvPr>
          <p:cNvPicPr>
            <a:picLocks noChangeAspect="1"/>
          </p:cNvPicPr>
          <p:nvPr/>
        </p:nvPicPr>
        <p:blipFill rotWithShape="1">
          <a:blip r:embed="rId2">
            <a:extLst>
              <a:ext uri="{28A0092B-C50C-407E-A947-70E740481C1C}">
                <a14:useLocalDpi xmlns:a14="http://schemas.microsoft.com/office/drawing/2010/main" val="0"/>
              </a:ext>
            </a:extLst>
          </a:blip>
          <a:srcRect l="4521"/>
          <a:stretch/>
        </p:blipFill>
        <p:spPr>
          <a:xfrm>
            <a:off x="146180" y="10"/>
            <a:ext cx="6024134" cy="6857990"/>
          </a:xfrm>
          <a:custGeom>
            <a:avLst/>
            <a:gdLst/>
            <a:ahLst/>
            <a:cxnLst/>
            <a:rect l="l" t="t" r="r" b="b"/>
            <a:pathLst>
              <a:path w="6024154" h="685800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p:spPr>
      </p:pic>
    </p:spTree>
    <p:extLst>
      <p:ext uri="{BB962C8B-B14F-4D97-AF65-F5344CB8AC3E}">
        <p14:creationId xmlns:p14="http://schemas.microsoft.com/office/powerpoint/2010/main" val="4091574793"/>
      </p:ext>
    </p:extLst>
  </p:cSld>
  <p:clrMapOvr>
    <a:overrideClrMapping bg1="dk1" tx1="lt1" bg2="dk2" tx2="lt2" accent1="accent1" accent2="accent2" accent3="accent3" accent4="accent4" accent5="accent5" accent6="accent6" hlink="hlink" folHlink="folHlink"/>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u 1">
            <a:extLst>
              <a:ext uri="{FF2B5EF4-FFF2-40B4-BE49-F238E27FC236}">
                <a16:creationId xmlns:a16="http://schemas.microsoft.com/office/drawing/2014/main" id="{A48E94F4-7DDD-4FAA-82CA-F26762D3E17C}"/>
              </a:ext>
            </a:extLst>
          </p:cNvPr>
          <p:cNvSpPr>
            <a:spLocks noGrp="1"/>
          </p:cNvSpPr>
          <p:nvPr>
            <p:ph type="ctrTitle"/>
          </p:nvPr>
        </p:nvSpPr>
        <p:spPr>
          <a:xfrm>
            <a:off x="6167846" y="1"/>
            <a:ext cx="6024134" cy="1537252"/>
          </a:xfrm>
        </p:spPr>
        <p:txBody>
          <a:bodyPr anchor="b">
            <a:normAutofit/>
          </a:bodyPr>
          <a:lstStyle/>
          <a:p>
            <a:r>
              <a:rPr lang="ro-RO" sz="3600" b="1" dirty="0">
                <a:effectLst>
                  <a:outerShdw blurRad="38100" dist="38100" dir="2700000" algn="tl">
                    <a:srgbClr val="000000">
                      <a:alpha val="43137"/>
                    </a:srgbClr>
                  </a:outerShdw>
                </a:effectLst>
              </a:rPr>
              <a:t>Instalația de semnalizare luminoasă automată</a:t>
            </a:r>
          </a:p>
        </p:txBody>
      </p:sp>
      <p:sp>
        <p:nvSpPr>
          <p:cNvPr id="3" name="Subtitlu 2">
            <a:extLst>
              <a:ext uri="{FF2B5EF4-FFF2-40B4-BE49-F238E27FC236}">
                <a16:creationId xmlns:a16="http://schemas.microsoft.com/office/drawing/2014/main" id="{9E48FC0C-05AD-44CA-88D5-B3829BBF3072}"/>
              </a:ext>
            </a:extLst>
          </p:cNvPr>
          <p:cNvSpPr>
            <a:spLocks noGrp="1"/>
          </p:cNvSpPr>
          <p:nvPr>
            <p:ph type="subTitle" idx="1"/>
          </p:nvPr>
        </p:nvSpPr>
        <p:spPr>
          <a:xfrm>
            <a:off x="6096001" y="1978701"/>
            <a:ext cx="5949820" cy="4879289"/>
          </a:xfrm>
        </p:spPr>
        <p:txBody>
          <a:bodyPr anchor="t">
            <a:normAutofit/>
          </a:bodyPr>
          <a:lstStyle/>
          <a:p>
            <a:pPr algn="just">
              <a:spcBef>
                <a:spcPts val="1200"/>
              </a:spcBef>
              <a:spcAft>
                <a:spcPts val="1200"/>
              </a:spcAft>
            </a:pPr>
            <a:endParaRPr lang="ro-RO" dirty="0"/>
          </a:p>
          <a:p>
            <a:pPr marL="342900" indent="-342900" algn="just">
              <a:spcBef>
                <a:spcPts val="1200"/>
              </a:spcBef>
              <a:spcAft>
                <a:spcPts val="1200"/>
              </a:spcAft>
              <a:buFont typeface="Wingdings" panose="05000000000000000000" pitchFamily="2" charset="2"/>
              <a:buChar char="Ø"/>
            </a:pPr>
            <a:r>
              <a:rPr lang="ro-RO" b="1" dirty="0">
                <a:effectLst>
                  <a:outerShdw blurRad="38100" dist="38100" dir="2700000" algn="tl">
                    <a:srgbClr val="000000">
                      <a:alpha val="43137"/>
                    </a:srgbClr>
                  </a:outerShdw>
                </a:effectLst>
              </a:rPr>
              <a:t>La trecerea la nivel cu calea ferată curentă prevăzută cu instalații de semnalizare automată fără bariere, interzicerea circulației rutiere se realizează, optic, prin funcționarea dispozitivelor cu lumini intermitent-alternative roșii şi stingerea semnalizării de control reprezentate de lumina intermitentă albă şi, acustic, prin emiterea de semnale sonore intermitente.</a:t>
            </a:r>
          </a:p>
        </p:txBody>
      </p:sp>
      <p:sp>
        <p:nvSpPr>
          <p:cNvPr id="22" name="Freeform: Shape 21">
            <a:extLst>
              <a:ext uri="{FF2B5EF4-FFF2-40B4-BE49-F238E27FC236}">
                <a16:creationId xmlns:a16="http://schemas.microsoft.com/office/drawing/2014/main" id="{1DB7C82F-AB7E-4F0C-B829-FA1B9C4151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6172782" cy="6858000"/>
          </a:xfrm>
          <a:custGeom>
            <a:avLst/>
            <a:gdLst>
              <a:gd name="connsiteX0" fmla="*/ 6172782 w 6172782"/>
              <a:gd name="connsiteY0" fmla="*/ 0 h 6858000"/>
              <a:gd name="connsiteX1" fmla="*/ 69075 w 6172782"/>
              <a:gd name="connsiteY1" fmla="*/ 0 h 6858000"/>
              <a:gd name="connsiteX2" fmla="*/ 35131 w 6172782"/>
              <a:gd name="connsiteY2" fmla="*/ 267128 h 6858000"/>
              <a:gd name="connsiteX3" fmla="*/ 0 w 6172782"/>
              <a:gd name="connsiteY3" fmla="*/ 962845 h 6858000"/>
              <a:gd name="connsiteX4" fmla="*/ 3276103 w 6172782"/>
              <a:gd name="connsiteY4" fmla="*/ 6782205 h 6858000"/>
              <a:gd name="connsiteX5" fmla="*/ 3407923 w 6172782"/>
              <a:gd name="connsiteY5" fmla="*/ 6858000 h 6858000"/>
              <a:gd name="connsiteX6" fmla="*/ 6172782 w 617278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172782" h="6858000">
                <a:moveTo>
                  <a:pt x="6172782" y="0"/>
                </a:moveTo>
                <a:lnTo>
                  <a:pt x="69075" y="0"/>
                </a:lnTo>
                <a:lnTo>
                  <a:pt x="35131" y="267128"/>
                </a:lnTo>
                <a:cubicBezTo>
                  <a:pt x="11901" y="495874"/>
                  <a:pt x="0" y="727970"/>
                  <a:pt x="0" y="962845"/>
                </a:cubicBezTo>
                <a:cubicBezTo>
                  <a:pt x="0" y="3429034"/>
                  <a:pt x="1312002" y="5588789"/>
                  <a:pt x="3276103" y="6782205"/>
                </a:cubicBezTo>
                <a:lnTo>
                  <a:pt x="3407923" y="6858000"/>
                </a:lnTo>
                <a:lnTo>
                  <a:pt x="6172782" y="6858000"/>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Imagine 4" descr="O imagine care conține interior, masă, scaun, computer&#10;&#10;Descriere generată automat">
            <a:extLst>
              <a:ext uri="{FF2B5EF4-FFF2-40B4-BE49-F238E27FC236}">
                <a16:creationId xmlns:a16="http://schemas.microsoft.com/office/drawing/2014/main" id="{5EFDDE2E-1293-418A-B8DD-6AEED747E39B}"/>
              </a:ext>
            </a:extLst>
          </p:cNvPr>
          <p:cNvPicPr>
            <a:picLocks noChangeAspect="1"/>
          </p:cNvPicPr>
          <p:nvPr/>
        </p:nvPicPr>
        <p:blipFill rotWithShape="1">
          <a:blip r:embed="rId2">
            <a:extLst>
              <a:ext uri="{28A0092B-C50C-407E-A947-70E740481C1C}">
                <a14:useLocalDpi xmlns:a14="http://schemas.microsoft.com/office/drawing/2010/main" val="0"/>
              </a:ext>
            </a:extLst>
          </a:blip>
          <a:srcRect l="4521"/>
          <a:stretch/>
        </p:blipFill>
        <p:spPr>
          <a:xfrm>
            <a:off x="146180" y="10"/>
            <a:ext cx="6024134" cy="6857990"/>
          </a:xfrm>
          <a:custGeom>
            <a:avLst/>
            <a:gdLst/>
            <a:ahLst/>
            <a:cxnLst/>
            <a:rect l="l" t="t" r="r" b="b"/>
            <a:pathLst>
              <a:path w="6024154" h="685800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p:spPr>
      </p:pic>
    </p:spTree>
    <p:extLst>
      <p:ext uri="{BB962C8B-B14F-4D97-AF65-F5344CB8AC3E}">
        <p14:creationId xmlns:p14="http://schemas.microsoft.com/office/powerpoint/2010/main" val="184273903"/>
      </p:ext>
    </p:extLst>
  </p:cSld>
  <p:clrMapOvr>
    <a:overrideClrMapping bg1="dk1" tx1="lt1" bg2="dk2" tx2="lt2" accent1="accent1" accent2="accent2" accent3="accent3" accent4="accent4" accent5="accent5" accent6="accent6" hlink="hlink" folHlink="folHlink"/>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Subtitlu 2">
            <a:extLst>
              <a:ext uri="{FF2B5EF4-FFF2-40B4-BE49-F238E27FC236}">
                <a16:creationId xmlns:a16="http://schemas.microsoft.com/office/drawing/2014/main" id="{9E48FC0C-05AD-44CA-88D5-B3829BBF3072}"/>
              </a:ext>
            </a:extLst>
          </p:cNvPr>
          <p:cNvSpPr>
            <a:spLocks noGrp="1"/>
          </p:cNvSpPr>
          <p:nvPr>
            <p:ph type="subTitle" idx="4294967295"/>
          </p:nvPr>
        </p:nvSpPr>
        <p:spPr>
          <a:xfrm>
            <a:off x="6242050" y="633047"/>
            <a:ext cx="5803770" cy="6224954"/>
          </a:xfrm>
        </p:spPr>
        <p:txBody>
          <a:bodyPr anchor="t">
            <a:normAutofit/>
          </a:bodyPr>
          <a:lstStyle/>
          <a:p>
            <a:pPr marL="342900" indent="-342900" algn="just">
              <a:spcBef>
                <a:spcPts val="1200"/>
              </a:spcBef>
              <a:spcAft>
                <a:spcPts val="1200"/>
              </a:spcAft>
              <a:buFont typeface="Wingdings" panose="05000000000000000000" pitchFamily="2" charset="2"/>
              <a:buChar char="Ø"/>
            </a:pPr>
            <a:r>
              <a:rPr lang="ro-RO" sz="2400" b="1" dirty="0">
                <a:effectLst>
                  <a:outerShdw blurRad="38100" dist="38100" dir="2700000" algn="tl">
                    <a:srgbClr val="000000">
                      <a:alpha val="43137"/>
                    </a:srgbClr>
                  </a:outerShdw>
                </a:effectLst>
                <a:latin typeface="+mj-lt"/>
              </a:rPr>
              <a:t>Funcționarea semnalului constând în două lumini roșii care funcționează intermitent alternativ, anunță apropierea trenurilor.</a:t>
            </a:r>
          </a:p>
          <a:p>
            <a:pPr marL="342900" indent="-342900" algn="just">
              <a:spcBef>
                <a:spcPts val="1200"/>
              </a:spcBef>
              <a:spcAft>
                <a:spcPts val="1200"/>
              </a:spcAft>
              <a:buFont typeface="Wingdings" panose="05000000000000000000" pitchFamily="2" charset="2"/>
              <a:buChar char="Ø"/>
            </a:pPr>
            <a:r>
              <a:rPr lang="ro-RO" sz="2400" b="1" dirty="0">
                <a:effectLst>
                  <a:outerShdw blurRad="38100" dist="38100" dir="2700000" algn="tl">
                    <a:srgbClr val="000000">
                      <a:alpha val="43137"/>
                    </a:srgbClr>
                  </a:outerShdw>
                </a:effectLst>
                <a:latin typeface="+mj-lt"/>
              </a:rPr>
              <a:t>Când acest semnal este stins poate funcționa un semnal cu lumina albă intermitentă, având cadența lentă, care semnifică permisiunea de a trece. </a:t>
            </a:r>
          </a:p>
          <a:p>
            <a:pPr marL="342900" indent="-342900" algn="just">
              <a:spcBef>
                <a:spcPts val="1200"/>
              </a:spcBef>
              <a:spcAft>
                <a:spcPts val="1200"/>
              </a:spcAft>
              <a:buFont typeface="Wingdings" panose="05000000000000000000" pitchFamily="2" charset="2"/>
              <a:buChar char="Ø"/>
            </a:pPr>
            <a:r>
              <a:rPr lang="ro-RO" sz="2400" b="1" dirty="0">
                <a:effectLst>
                  <a:outerShdw blurRad="38100" dist="38100" dir="2700000" algn="tl">
                    <a:srgbClr val="000000">
                      <a:alpha val="43137"/>
                    </a:srgbClr>
                  </a:outerShdw>
                </a:effectLst>
                <a:latin typeface="+mj-lt"/>
              </a:rPr>
              <a:t>Dacă nici unul dintre semnalele luminoase nu funcționează (situație datorată unei eventuale defecțiuni) conducătorii de vehicule vor opri obligatoriu, fără să depășească indicatorul “Trecere la nivel cu o cale ferată simplă (dublă), prevăzută cu semnalizare luminoasă” pentru a se asigura că nu există nici un pericol.</a:t>
            </a:r>
          </a:p>
        </p:txBody>
      </p:sp>
      <p:pic>
        <p:nvPicPr>
          <p:cNvPr id="5" name="Imagine 4" descr="O imagine care conține interior, masă, scaun, computer&#10;&#10;Descriere generată automat">
            <a:extLst>
              <a:ext uri="{FF2B5EF4-FFF2-40B4-BE49-F238E27FC236}">
                <a16:creationId xmlns:a16="http://schemas.microsoft.com/office/drawing/2014/main" id="{5EFDDE2E-1293-418A-B8DD-6AEED747E39B}"/>
              </a:ext>
            </a:extLst>
          </p:cNvPr>
          <p:cNvPicPr>
            <a:picLocks noChangeAspect="1"/>
          </p:cNvPicPr>
          <p:nvPr/>
        </p:nvPicPr>
        <p:blipFill rotWithShape="1">
          <a:blip r:embed="rId2">
            <a:extLst>
              <a:ext uri="{28A0092B-C50C-407E-A947-70E740481C1C}">
                <a14:useLocalDpi xmlns:a14="http://schemas.microsoft.com/office/drawing/2010/main" val="0"/>
              </a:ext>
            </a:extLst>
          </a:blip>
          <a:srcRect l="4521"/>
          <a:stretch/>
        </p:blipFill>
        <p:spPr>
          <a:xfrm>
            <a:off x="146180" y="10"/>
            <a:ext cx="6024134" cy="6857990"/>
          </a:xfrm>
          <a:custGeom>
            <a:avLst/>
            <a:gdLst/>
            <a:ahLst/>
            <a:cxnLst/>
            <a:rect l="l" t="t" r="r" b="b"/>
            <a:pathLst>
              <a:path w="6024154" h="685800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p:spPr>
      </p:pic>
    </p:spTree>
    <p:extLst>
      <p:ext uri="{BB962C8B-B14F-4D97-AF65-F5344CB8AC3E}">
        <p14:creationId xmlns:p14="http://schemas.microsoft.com/office/powerpoint/2010/main" val="3925924399"/>
      </p:ext>
    </p:extLst>
  </p:cSld>
  <p:clrMapOvr>
    <a:overrideClrMapping bg1="dk1" tx1="lt1" bg2="dk2" tx2="lt2" accent1="accent1" accent2="accent2" accent3="accent3" accent4="accent4" accent5="accent5" accent6="accent6" hlink="hlink" folHlink="folHlink"/>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pic>
        <p:nvPicPr>
          <p:cNvPr id="5" name="Imagine 4" descr="O imagine care conține interior, masă, scaun, computer&#10;&#10;Descriere generată automat">
            <a:extLst>
              <a:ext uri="{FF2B5EF4-FFF2-40B4-BE49-F238E27FC236}">
                <a16:creationId xmlns:a16="http://schemas.microsoft.com/office/drawing/2014/main" id="{5EFDDE2E-1293-418A-B8DD-6AEED747E39B}"/>
              </a:ext>
            </a:extLst>
          </p:cNvPr>
          <p:cNvPicPr>
            <a:picLocks noChangeAspect="1"/>
          </p:cNvPicPr>
          <p:nvPr/>
        </p:nvPicPr>
        <p:blipFill rotWithShape="1">
          <a:blip r:embed="rId2">
            <a:extLst>
              <a:ext uri="{28A0092B-C50C-407E-A947-70E740481C1C}">
                <a14:useLocalDpi xmlns:a14="http://schemas.microsoft.com/office/drawing/2010/main" val="0"/>
              </a:ext>
            </a:extLst>
          </a:blip>
          <a:srcRect l="4521"/>
          <a:stretch/>
        </p:blipFill>
        <p:spPr>
          <a:xfrm>
            <a:off x="0" y="10"/>
            <a:ext cx="6024134" cy="6857990"/>
          </a:xfrm>
          <a:custGeom>
            <a:avLst/>
            <a:gdLst/>
            <a:ahLst/>
            <a:cxnLst/>
            <a:rect l="l" t="t" r="r" b="b"/>
            <a:pathLst>
              <a:path w="6024154" h="685800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p:spPr>
      </p:pic>
      <p:sp>
        <p:nvSpPr>
          <p:cNvPr id="6" name="Subtitlu 5">
            <a:extLst>
              <a:ext uri="{FF2B5EF4-FFF2-40B4-BE49-F238E27FC236}">
                <a16:creationId xmlns:a16="http://schemas.microsoft.com/office/drawing/2014/main" id="{6F6E28F1-F703-4AFF-B169-7596F38A70D7}"/>
              </a:ext>
            </a:extLst>
          </p:cNvPr>
          <p:cNvSpPr>
            <a:spLocks noGrp="1"/>
          </p:cNvSpPr>
          <p:nvPr>
            <p:ph type="subTitle" idx="4294967295"/>
          </p:nvPr>
        </p:nvSpPr>
        <p:spPr>
          <a:xfrm>
            <a:off x="6146800" y="1046922"/>
            <a:ext cx="5852942" cy="5565016"/>
          </a:xfrm>
        </p:spPr>
        <p:txBody>
          <a:bodyPr>
            <a:normAutofit/>
          </a:bodyPr>
          <a:lstStyle/>
          <a:p>
            <a:pPr algn="just">
              <a:buFont typeface="Wingdings" panose="05000000000000000000" pitchFamily="2" charset="2"/>
              <a:buChar char="Ø"/>
            </a:pPr>
            <a:r>
              <a:rPr lang="ro-RO" dirty="0"/>
              <a:t> </a:t>
            </a:r>
            <a:r>
              <a:rPr lang="ro-RO" sz="2400" b="1" dirty="0">
                <a:effectLst>
                  <a:outerShdw blurRad="38100" dist="38100" dir="2700000" algn="tl">
                    <a:srgbClr val="000000">
                      <a:alpha val="43137"/>
                    </a:srgbClr>
                  </a:outerShdw>
                </a:effectLst>
              </a:rPr>
              <a:t>Semnalizarea de interzicere a circulației rutiere se consideră realizată chiar şi numai în una din următoarele situații:</a:t>
            </a:r>
          </a:p>
          <a:p>
            <a:pPr algn="just"/>
            <a:r>
              <a:rPr lang="ro-RO" sz="2400" b="1" dirty="0">
                <a:effectLst>
                  <a:outerShdw blurRad="38100" dist="38100" dir="2700000" algn="tl">
                    <a:srgbClr val="000000">
                      <a:alpha val="43137"/>
                    </a:srgbClr>
                  </a:outerShdw>
                </a:effectLst>
              </a:rPr>
              <a:t>    a) prin aprinderea unei singure unități luminoase a dispozitivului cu lumină intermitent-alternativă roșie;</a:t>
            </a:r>
          </a:p>
          <a:p>
            <a:pPr algn="just"/>
            <a:r>
              <a:rPr lang="ro-RO" sz="2400" b="1" dirty="0">
                <a:effectLst>
                  <a:outerShdw blurRad="38100" dist="38100" dir="2700000" algn="tl">
                    <a:srgbClr val="000000">
                      <a:alpha val="43137"/>
                    </a:srgbClr>
                  </a:outerShdw>
                </a:effectLst>
              </a:rPr>
              <a:t>    b) prin funcționarea sistemului sonor;</a:t>
            </a:r>
          </a:p>
          <a:p>
            <a:pPr algn="just"/>
            <a:r>
              <a:rPr lang="ro-RO" sz="2400" b="1" dirty="0">
                <a:effectLst>
                  <a:outerShdw blurRad="38100" dist="38100" dir="2700000" algn="tl">
                    <a:srgbClr val="000000">
                      <a:alpha val="43137"/>
                    </a:srgbClr>
                  </a:outerShdw>
                </a:effectLst>
              </a:rPr>
              <a:t>    c) prin poziția orizontală a unei singure semibariere.</a:t>
            </a:r>
          </a:p>
          <a:p>
            <a:pPr algn="just">
              <a:buFont typeface="Wingdings" panose="05000000000000000000" pitchFamily="2" charset="2"/>
              <a:buChar char="Ø"/>
            </a:pPr>
            <a:r>
              <a:rPr lang="ro-RO" sz="2400" b="1" dirty="0">
                <a:effectLst>
                  <a:outerShdw blurRad="38100" dist="38100" dir="2700000" algn="tl">
                    <a:srgbClr val="000000">
                      <a:alpha val="43137"/>
                    </a:srgbClr>
                  </a:outerShdw>
                </a:effectLst>
              </a:rPr>
              <a:t> Circulația rutieră se consideră de asemenea interzisă şi în situația în care barierele sau semibarierele sunt în curs de coborâre sau de ridicare (art.71 din Reg.)</a:t>
            </a:r>
          </a:p>
          <a:p>
            <a:endParaRPr lang="ro-RO" dirty="0"/>
          </a:p>
        </p:txBody>
      </p:sp>
    </p:spTree>
    <p:extLst>
      <p:ext uri="{BB962C8B-B14F-4D97-AF65-F5344CB8AC3E}">
        <p14:creationId xmlns:p14="http://schemas.microsoft.com/office/powerpoint/2010/main" val="1067095497"/>
      </p:ext>
    </p:extLst>
  </p:cSld>
  <p:clrMapOvr>
    <a:overrideClrMapping bg1="dk1" tx1="lt1" bg2="dk2" tx2="lt2" accent1="accent1" accent2="accent2" accent3="accent3" accent4="accent4" accent5="accent5" accent6="accent6" hlink="hlink" folHlink="folHlink"/>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pic>
        <p:nvPicPr>
          <p:cNvPr id="5" name="Imagine 4" descr="O imagine care conține interior, masă, scaun, computer&#10;&#10;Descriere generată automat">
            <a:extLst>
              <a:ext uri="{FF2B5EF4-FFF2-40B4-BE49-F238E27FC236}">
                <a16:creationId xmlns:a16="http://schemas.microsoft.com/office/drawing/2014/main" id="{5EFDDE2E-1293-418A-B8DD-6AEED747E39B}"/>
              </a:ext>
            </a:extLst>
          </p:cNvPr>
          <p:cNvPicPr>
            <a:picLocks noChangeAspect="1"/>
          </p:cNvPicPr>
          <p:nvPr/>
        </p:nvPicPr>
        <p:blipFill rotWithShape="1">
          <a:blip r:embed="rId2">
            <a:extLst>
              <a:ext uri="{28A0092B-C50C-407E-A947-70E740481C1C}">
                <a14:useLocalDpi xmlns:a14="http://schemas.microsoft.com/office/drawing/2010/main" val="0"/>
              </a:ext>
            </a:extLst>
          </a:blip>
          <a:srcRect l="4521"/>
          <a:stretch/>
        </p:blipFill>
        <p:spPr>
          <a:xfrm>
            <a:off x="0" y="10"/>
            <a:ext cx="6024134" cy="6857990"/>
          </a:xfrm>
          <a:custGeom>
            <a:avLst/>
            <a:gdLst/>
            <a:ahLst/>
            <a:cxnLst/>
            <a:rect l="l" t="t" r="r" b="b"/>
            <a:pathLst>
              <a:path w="6024154" h="685800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p:spPr>
      </p:pic>
      <p:sp>
        <p:nvSpPr>
          <p:cNvPr id="6" name="Subtitlu 5">
            <a:extLst>
              <a:ext uri="{FF2B5EF4-FFF2-40B4-BE49-F238E27FC236}">
                <a16:creationId xmlns:a16="http://schemas.microsoft.com/office/drawing/2014/main" id="{6F6E28F1-F703-4AFF-B169-7596F38A70D7}"/>
              </a:ext>
            </a:extLst>
          </p:cNvPr>
          <p:cNvSpPr>
            <a:spLocks noGrp="1"/>
          </p:cNvSpPr>
          <p:nvPr>
            <p:ph type="subTitle" idx="4294967295"/>
          </p:nvPr>
        </p:nvSpPr>
        <p:spPr>
          <a:xfrm>
            <a:off x="6146800" y="450166"/>
            <a:ext cx="5852942" cy="6161772"/>
          </a:xfrm>
        </p:spPr>
        <p:txBody>
          <a:bodyPr>
            <a:normAutofit lnSpcReduction="10000"/>
          </a:bodyPr>
          <a:lstStyle/>
          <a:p>
            <a:pPr algn="just">
              <a:buFont typeface="Wingdings" panose="05000000000000000000" pitchFamily="2" charset="2"/>
              <a:buChar char="Ø"/>
            </a:pPr>
            <a:r>
              <a:rPr lang="ro-RO" dirty="0"/>
              <a:t> </a:t>
            </a:r>
            <a:r>
              <a:rPr lang="ro-RO" sz="2400" b="1" dirty="0">
                <a:effectLst>
                  <a:outerShdw blurRad="38100" dist="38100" dir="2700000" algn="tl">
                    <a:srgbClr val="000000">
                      <a:alpha val="43137"/>
                    </a:srgbClr>
                  </a:outerShdw>
                </a:effectLst>
              </a:rPr>
              <a:t>Conducătorul de vehicul poate traversa calea ferată curentă prevăzută cu bariere sau semibariere, dacă acestea sunt ridicate şi semnalele luminoase şi sonore nu funcționează, iar semnalul cu lumina albă intermitentă cu cadența lentă este în funcțiune.</a:t>
            </a:r>
          </a:p>
          <a:p>
            <a:pPr algn="just">
              <a:buFont typeface="Wingdings" panose="05000000000000000000" pitchFamily="2" charset="2"/>
              <a:buChar char="Ø"/>
            </a:pPr>
            <a:r>
              <a:rPr lang="ro-RO" sz="2400" b="1" dirty="0">
                <a:effectLst>
                  <a:outerShdw blurRad="38100" dist="38100" dir="2700000" algn="tl">
                    <a:srgbClr val="000000">
                      <a:alpha val="43137"/>
                    </a:srgbClr>
                  </a:outerShdw>
                </a:effectLst>
              </a:rPr>
              <a:t>) Conducătorul de vehicul este obligat să oprească atunci când:</a:t>
            </a:r>
          </a:p>
          <a:p>
            <a:pPr marL="457200" indent="-457200" algn="just">
              <a:buAutoNum type="alphaLcParenR"/>
            </a:pPr>
            <a:r>
              <a:rPr lang="ro-RO" sz="2400" b="1" dirty="0">
                <a:effectLst>
                  <a:outerShdw blurRad="38100" dist="38100" dir="2700000" algn="tl">
                    <a:srgbClr val="000000">
                      <a:alpha val="43137"/>
                    </a:srgbClr>
                  </a:outerShdw>
                </a:effectLst>
              </a:rPr>
              <a:t>barierele sau semibarierele sunt coborâte, în curs de coborâre sau de ridicare;	  </a:t>
            </a:r>
          </a:p>
          <a:p>
            <a:pPr marL="457200" indent="-457200" algn="just">
              <a:buAutoNum type="alphaLcParenR"/>
            </a:pPr>
            <a:r>
              <a:rPr lang="ro-RO" sz="2400" b="1" dirty="0">
                <a:effectLst>
                  <a:outerShdw blurRad="38100" dist="38100" dir="2700000" algn="tl">
                    <a:srgbClr val="000000">
                      <a:alpha val="43137"/>
                    </a:srgbClr>
                  </a:outerShdw>
                </a:effectLst>
              </a:rPr>
              <a:t>semnalul cu lumini roșii şi/sau semnalul sonor sunt în funcțiune;</a:t>
            </a:r>
          </a:p>
          <a:p>
            <a:pPr marL="0" indent="0" algn="just">
              <a:buNone/>
            </a:pPr>
            <a:r>
              <a:rPr lang="ro-RO" sz="2400" b="1" dirty="0">
                <a:effectLst>
                  <a:outerShdw blurRad="38100" dist="38100" dir="2700000" algn="tl">
                    <a:srgbClr val="000000">
                      <a:alpha val="43137"/>
                    </a:srgbClr>
                  </a:outerShdw>
                </a:effectLst>
              </a:rPr>
              <a:t>c) întâlnește indicatorul "Trecerea la nivel cu calea ferată simplă, fără bariere", "Trecerea la nivel cu calea ferată dublă, fără bariere" sau "Oprire".</a:t>
            </a:r>
          </a:p>
          <a:p>
            <a:pPr algn="just">
              <a:buFont typeface="Wingdings" panose="05000000000000000000" pitchFamily="2" charset="2"/>
              <a:buChar char="Ø"/>
            </a:pPr>
            <a:endParaRPr lang="ro-RO" sz="2400" dirty="0"/>
          </a:p>
        </p:txBody>
      </p:sp>
    </p:spTree>
    <p:extLst>
      <p:ext uri="{BB962C8B-B14F-4D97-AF65-F5344CB8AC3E}">
        <p14:creationId xmlns:p14="http://schemas.microsoft.com/office/powerpoint/2010/main" val="3905486302"/>
      </p:ext>
    </p:extLst>
  </p:cSld>
  <p:clrMapOvr>
    <a:overrideClrMapping bg1="dk1" tx1="lt1" bg2="dk2" tx2="lt2" accent1="accent1" accent2="accent2" accent3="accent3" accent4="accent4" accent5="accent5" accent6="accent6" hlink="hlink" folHlink="folHlink"/>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pic>
        <p:nvPicPr>
          <p:cNvPr id="5" name="Imagine 4" descr="O imagine care conține interior, masă, scaun, computer&#10;&#10;Descriere generată automat">
            <a:extLst>
              <a:ext uri="{FF2B5EF4-FFF2-40B4-BE49-F238E27FC236}">
                <a16:creationId xmlns:a16="http://schemas.microsoft.com/office/drawing/2014/main" id="{5EFDDE2E-1293-418A-B8DD-6AEED747E39B}"/>
              </a:ext>
            </a:extLst>
          </p:cNvPr>
          <p:cNvPicPr>
            <a:picLocks noChangeAspect="1"/>
          </p:cNvPicPr>
          <p:nvPr/>
        </p:nvPicPr>
        <p:blipFill rotWithShape="1">
          <a:blip r:embed="rId2">
            <a:extLst>
              <a:ext uri="{28A0092B-C50C-407E-A947-70E740481C1C}">
                <a14:useLocalDpi xmlns:a14="http://schemas.microsoft.com/office/drawing/2010/main" val="0"/>
              </a:ext>
            </a:extLst>
          </a:blip>
          <a:srcRect l="4521"/>
          <a:stretch/>
        </p:blipFill>
        <p:spPr>
          <a:xfrm>
            <a:off x="0" y="10"/>
            <a:ext cx="6024134" cy="6857990"/>
          </a:xfrm>
          <a:custGeom>
            <a:avLst/>
            <a:gdLst/>
            <a:ahLst/>
            <a:cxnLst/>
            <a:rect l="l" t="t" r="r" b="b"/>
            <a:pathLst>
              <a:path w="6024154" h="685800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p:spPr>
      </p:pic>
      <p:sp>
        <p:nvSpPr>
          <p:cNvPr id="6" name="Subtitlu 5">
            <a:extLst>
              <a:ext uri="{FF2B5EF4-FFF2-40B4-BE49-F238E27FC236}">
                <a16:creationId xmlns:a16="http://schemas.microsoft.com/office/drawing/2014/main" id="{6F6E28F1-F703-4AFF-B169-7596F38A70D7}"/>
              </a:ext>
            </a:extLst>
          </p:cNvPr>
          <p:cNvSpPr>
            <a:spLocks noGrp="1"/>
          </p:cNvSpPr>
          <p:nvPr>
            <p:ph type="subTitle" idx="4294967295"/>
          </p:nvPr>
        </p:nvSpPr>
        <p:spPr>
          <a:xfrm>
            <a:off x="6146800" y="450166"/>
            <a:ext cx="5852942" cy="6161772"/>
          </a:xfrm>
        </p:spPr>
        <p:txBody>
          <a:bodyPr>
            <a:normAutofit/>
          </a:bodyPr>
          <a:lstStyle/>
          <a:p>
            <a:pPr algn="just">
              <a:spcAft>
                <a:spcPts val="1200"/>
              </a:spcAft>
              <a:buFont typeface="Wingdings" panose="05000000000000000000" pitchFamily="2" charset="2"/>
              <a:buChar char="Ø"/>
            </a:pPr>
            <a:r>
              <a:rPr lang="ro-RO" sz="2400" dirty="0"/>
              <a:t>  </a:t>
            </a:r>
            <a:r>
              <a:rPr lang="ro-RO" sz="2400" b="1" dirty="0">
                <a:effectLst>
                  <a:outerShdw blurRad="38100" dist="38100" dir="2700000" algn="tl">
                    <a:srgbClr val="000000">
                      <a:alpha val="43137"/>
                    </a:srgbClr>
                  </a:outerShdw>
                </a:effectLst>
              </a:rPr>
              <a:t>Vehiculele trebuie să oprească, în ordinea sosirii, în locul în care există vizibilitate maximă asupra căii ferate fără a trece de indicatoare sau, după caz, înaintea marcajului pentru oprire ori înaintea barierelor sau semibarierelor, când acestea sunt închise, în curs de coborâre sau de ridicare. (art.138 din Reg.)</a:t>
            </a:r>
          </a:p>
          <a:p>
            <a:pPr algn="just">
              <a:buFont typeface="Wingdings" panose="05000000000000000000" pitchFamily="2" charset="2"/>
              <a:buChar char="Ø"/>
            </a:pPr>
            <a:r>
              <a:rPr lang="ro-RO" sz="2400" b="1" dirty="0">
                <a:effectLst>
                  <a:outerShdw blurRad="38100" dist="38100" dir="2700000" algn="tl">
                    <a:srgbClr val="000000">
                      <a:alpha val="43137"/>
                    </a:srgbClr>
                  </a:outerShdw>
                </a:effectLst>
              </a:rPr>
              <a:t>În cazul imobilizării unui vehicul pe calea ferată, conducătorul acestuia este obligat să scoată imediat pasagerii din vehicul şi să elibereze platforma căii ferate, iar când nu este posibil, să semnalizeze prezenţa vehiculului cu orice mijloc adecvat (art.139 din Reg.)</a:t>
            </a:r>
          </a:p>
          <a:p>
            <a:pPr algn="just">
              <a:buFont typeface="Wingdings" panose="05000000000000000000" pitchFamily="2" charset="2"/>
              <a:buChar char="Ø"/>
            </a:pPr>
            <a:endParaRPr lang="ro-RO" sz="2400" dirty="0"/>
          </a:p>
        </p:txBody>
      </p:sp>
    </p:spTree>
    <p:extLst>
      <p:ext uri="{BB962C8B-B14F-4D97-AF65-F5344CB8AC3E}">
        <p14:creationId xmlns:p14="http://schemas.microsoft.com/office/powerpoint/2010/main" val="2293080119"/>
      </p:ext>
    </p:extLst>
  </p:cSld>
  <p:clrMapOvr>
    <a:overrideClrMapping bg1="dk1" tx1="lt1" bg2="dk2" tx2="lt2" accent1="accent1" accent2="accent2" accent3="accent3" accent4="accent4" accent5="accent5" accent6="accent6" hlink="hlink" folHlink="folHlink"/>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pic>
        <p:nvPicPr>
          <p:cNvPr id="5" name="Imagine 4" descr="O imagine care conține interior, masă, scaun, computer&#10;&#10;Descriere generată automat">
            <a:extLst>
              <a:ext uri="{FF2B5EF4-FFF2-40B4-BE49-F238E27FC236}">
                <a16:creationId xmlns:a16="http://schemas.microsoft.com/office/drawing/2014/main" id="{5EFDDE2E-1293-418A-B8DD-6AEED747E39B}"/>
              </a:ext>
            </a:extLst>
          </p:cNvPr>
          <p:cNvPicPr>
            <a:picLocks noChangeAspect="1"/>
          </p:cNvPicPr>
          <p:nvPr/>
        </p:nvPicPr>
        <p:blipFill rotWithShape="1">
          <a:blip r:embed="rId2">
            <a:extLst>
              <a:ext uri="{28A0092B-C50C-407E-A947-70E740481C1C}">
                <a14:useLocalDpi xmlns:a14="http://schemas.microsoft.com/office/drawing/2010/main" val="0"/>
              </a:ext>
            </a:extLst>
          </a:blip>
          <a:srcRect l="4521"/>
          <a:stretch/>
        </p:blipFill>
        <p:spPr>
          <a:xfrm>
            <a:off x="0" y="10"/>
            <a:ext cx="6024134" cy="6857990"/>
          </a:xfrm>
          <a:custGeom>
            <a:avLst/>
            <a:gdLst/>
            <a:ahLst/>
            <a:cxnLst/>
            <a:rect l="l" t="t" r="r" b="b"/>
            <a:pathLst>
              <a:path w="6024154" h="685800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p:spPr>
      </p:pic>
      <p:sp>
        <p:nvSpPr>
          <p:cNvPr id="4" name="Titlu 3">
            <a:extLst>
              <a:ext uri="{FF2B5EF4-FFF2-40B4-BE49-F238E27FC236}">
                <a16:creationId xmlns:a16="http://schemas.microsoft.com/office/drawing/2014/main" id="{6EA6E588-DAF4-434E-9B30-33DD63457ECF}"/>
              </a:ext>
            </a:extLst>
          </p:cNvPr>
          <p:cNvSpPr>
            <a:spLocks noGrp="1"/>
          </p:cNvSpPr>
          <p:nvPr>
            <p:ph type="ctrTitle"/>
          </p:nvPr>
        </p:nvSpPr>
        <p:spPr>
          <a:xfrm>
            <a:off x="6024134" y="407964"/>
            <a:ext cx="6045946" cy="877498"/>
          </a:xfrm>
        </p:spPr>
        <p:txBody>
          <a:bodyPr>
            <a:normAutofit/>
          </a:bodyPr>
          <a:lstStyle/>
          <a:p>
            <a:r>
              <a:rPr lang="ro-RO" sz="3600" b="1" dirty="0">
                <a:effectLst>
                  <a:outerShdw blurRad="38100" dist="38100" dir="2700000" algn="tl">
                    <a:srgbClr val="000000">
                      <a:alpha val="43137"/>
                    </a:srgbClr>
                  </a:outerShdw>
                </a:effectLst>
              </a:rPr>
              <a:t>Calea ferată industrială</a:t>
            </a:r>
          </a:p>
        </p:txBody>
      </p:sp>
      <p:sp>
        <p:nvSpPr>
          <p:cNvPr id="6" name="Subtitlu 5">
            <a:extLst>
              <a:ext uri="{FF2B5EF4-FFF2-40B4-BE49-F238E27FC236}">
                <a16:creationId xmlns:a16="http://schemas.microsoft.com/office/drawing/2014/main" id="{6F6E28F1-F703-4AFF-B169-7596F38A70D7}"/>
              </a:ext>
            </a:extLst>
          </p:cNvPr>
          <p:cNvSpPr>
            <a:spLocks noGrp="1"/>
          </p:cNvSpPr>
          <p:nvPr>
            <p:ph type="subTitle" idx="1"/>
          </p:nvPr>
        </p:nvSpPr>
        <p:spPr>
          <a:xfrm>
            <a:off x="6024134" y="1550503"/>
            <a:ext cx="6024134" cy="5102087"/>
          </a:xfrm>
        </p:spPr>
        <p:txBody>
          <a:bodyPr/>
          <a:lstStyle/>
          <a:p>
            <a:pPr marL="342900" indent="-342900" algn="just">
              <a:buFont typeface="Wingdings" panose="05000000000000000000" pitchFamily="2" charset="2"/>
              <a:buChar char="Ø"/>
            </a:pPr>
            <a:r>
              <a:rPr lang="ro-RO" b="1" dirty="0">
                <a:effectLst>
                  <a:outerShdw blurRad="38100" dist="38100" dir="2700000" algn="tl">
                    <a:srgbClr val="000000">
                      <a:alpha val="43137"/>
                    </a:srgbClr>
                  </a:outerShdw>
                </a:effectLst>
              </a:rPr>
              <a:t>Reprezintă calea ferată unde vehiculele feroviare circulă ocazional;</a:t>
            </a:r>
          </a:p>
          <a:p>
            <a:pPr marL="342900" indent="-342900" algn="just">
              <a:buFont typeface="Wingdings" panose="05000000000000000000" pitchFamily="2" charset="2"/>
              <a:buChar char="Ø"/>
            </a:pPr>
            <a:r>
              <a:rPr lang="ro-RO" b="1" dirty="0">
                <a:effectLst>
                  <a:outerShdw blurRad="38100" dist="38100" dir="2700000" algn="tl">
                    <a:srgbClr val="000000">
                      <a:alpha val="43137"/>
                    </a:srgbClr>
                  </a:outerShdw>
                </a:effectLst>
              </a:rPr>
              <a:t>La trecerea la nivel cu o cale ferată industrială se instalează indicatorul "Alte pericole", însoțit de un panou adițional ce conține imaginea unei locomotive (art.73 din Reg.).</a:t>
            </a:r>
          </a:p>
          <a:p>
            <a:pPr marL="342900" indent="-342900" algn="just">
              <a:buFont typeface="Wingdings" panose="05000000000000000000" pitchFamily="2" charset="2"/>
              <a:buChar char="Ø"/>
            </a:pPr>
            <a:r>
              <a:rPr lang="ro-RO" b="1" dirty="0">
                <a:effectLst>
                  <a:outerShdw blurRad="38100" dist="38100" dir="2700000" algn="tl">
                    <a:srgbClr val="000000">
                      <a:alpha val="43137"/>
                    </a:srgbClr>
                  </a:outerShdw>
                </a:effectLst>
              </a:rPr>
              <a:t>Atunci când pe calea ferată industrială se deplasează un vehicul feroviar, circulația trebuie dirijată de un agent de cale ferată.</a:t>
            </a:r>
          </a:p>
          <a:p>
            <a:pPr algn="just"/>
            <a:endParaRPr lang="ro-RO" dirty="0"/>
          </a:p>
          <a:p>
            <a:pPr marL="342900" indent="-342900" algn="just">
              <a:buFont typeface="Wingdings" panose="05000000000000000000" pitchFamily="2" charset="2"/>
              <a:buChar char="Ø"/>
            </a:pPr>
            <a:endParaRPr lang="ro-RO" dirty="0"/>
          </a:p>
          <a:p>
            <a:pPr marL="342900" indent="-342900" algn="just">
              <a:buFont typeface="Wingdings" panose="05000000000000000000" pitchFamily="2" charset="2"/>
              <a:buChar char="Ø"/>
            </a:pPr>
            <a:endParaRPr lang="ro-RO" dirty="0"/>
          </a:p>
        </p:txBody>
      </p:sp>
    </p:spTree>
    <p:extLst>
      <p:ext uri="{BB962C8B-B14F-4D97-AF65-F5344CB8AC3E}">
        <p14:creationId xmlns:p14="http://schemas.microsoft.com/office/powerpoint/2010/main" val="746802043"/>
      </p:ext>
    </p:extLst>
  </p:cSld>
  <p:clrMapOvr>
    <a:overrideClrMapping bg1="dk1" tx1="lt1" bg2="dk2" tx2="lt2" accent1="accent1" accent2="accent2" accent3="accent3" accent4="accent4" accent5="accent5" accent6="accent6" hlink="hlink" folHlink="folHlink"/>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pic>
        <p:nvPicPr>
          <p:cNvPr id="5" name="Imagine 4" descr="O imagine care conține interior, masă, scaun, computer&#10;&#10;Descriere generată automat">
            <a:extLst>
              <a:ext uri="{FF2B5EF4-FFF2-40B4-BE49-F238E27FC236}">
                <a16:creationId xmlns:a16="http://schemas.microsoft.com/office/drawing/2014/main" id="{5EFDDE2E-1293-418A-B8DD-6AEED747E39B}"/>
              </a:ext>
            </a:extLst>
          </p:cNvPr>
          <p:cNvPicPr>
            <a:picLocks noChangeAspect="1"/>
          </p:cNvPicPr>
          <p:nvPr/>
        </p:nvPicPr>
        <p:blipFill rotWithShape="1">
          <a:blip r:embed="rId2">
            <a:extLst>
              <a:ext uri="{28A0092B-C50C-407E-A947-70E740481C1C}">
                <a14:useLocalDpi xmlns:a14="http://schemas.microsoft.com/office/drawing/2010/main" val="0"/>
              </a:ext>
            </a:extLst>
          </a:blip>
          <a:srcRect l="4521"/>
          <a:stretch/>
        </p:blipFill>
        <p:spPr>
          <a:xfrm>
            <a:off x="146180" y="10"/>
            <a:ext cx="6024134" cy="6857990"/>
          </a:xfrm>
          <a:custGeom>
            <a:avLst/>
            <a:gdLst/>
            <a:ahLst/>
            <a:cxnLst/>
            <a:rect l="l" t="t" r="r" b="b"/>
            <a:pathLst>
              <a:path w="6024154" h="685800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p:spPr>
      </p:pic>
      <p:sp>
        <p:nvSpPr>
          <p:cNvPr id="3" name="Subtitlu 2">
            <a:extLst>
              <a:ext uri="{FF2B5EF4-FFF2-40B4-BE49-F238E27FC236}">
                <a16:creationId xmlns:a16="http://schemas.microsoft.com/office/drawing/2014/main" id="{F6A88B8A-F595-4C21-B5B6-E70800A27DED}"/>
              </a:ext>
            </a:extLst>
          </p:cNvPr>
          <p:cNvSpPr>
            <a:spLocks noGrp="1"/>
          </p:cNvSpPr>
          <p:nvPr>
            <p:ph type="subTitle" idx="4294967295"/>
          </p:nvPr>
        </p:nvSpPr>
        <p:spPr>
          <a:xfrm>
            <a:off x="6096001" y="1470991"/>
            <a:ext cx="5844208" cy="3896139"/>
          </a:xfrm>
        </p:spPr>
        <p:txBody>
          <a:bodyPr>
            <a:normAutofit/>
          </a:bodyPr>
          <a:lstStyle/>
          <a:p>
            <a:pPr algn="just">
              <a:spcAft>
                <a:spcPts val="1200"/>
              </a:spcAft>
              <a:buFont typeface="Wingdings" panose="05000000000000000000" pitchFamily="2" charset="2"/>
              <a:buChar char="Ø"/>
            </a:pPr>
            <a:r>
              <a:rPr lang="ro-RO" dirty="0"/>
              <a:t>  </a:t>
            </a:r>
            <a:r>
              <a:rPr lang="ro-RO" sz="2400" b="1" dirty="0">
                <a:effectLst>
                  <a:outerShdw blurRad="38100" dist="38100" dir="2700000" algn="tl">
                    <a:srgbClr val="000000">
                      <a:alpha val="43137"/>
                    </a:srgbClr>
                  </a:outerShdw>
                </a:effectLst>
              </a:rPr>
              <a:t>La intersectarea unui drum public cu o cale ferată industrială, accesul vehiculelor feroviare se face numai după semnalizarea corespunzătoare şi din timp de către cel puțin un agent de cale ferată.</a:t>
            </a:r>
          </a:p>
          <a:p>
            <a:pPr algn="just">
              <a:buFont typeface="Wingdings" panose="05000000000000000000" pitchFamily="2" charset="2"/>
              <a:buChar char="Ø"/>
            </a:pPr>
            <a:r>
              <a:rPr lang="ro-RO" sz="2400" b="1" dirty="0">
                <a:effectLst>
                  <a:outerShdw blurRad="38100" dist="38100" dir="2700000" algn="tl">
                    <a:srgbClr val="000000">
                      <a:alpha val="43137"/>
                    </a:srgbClr>
                  </a:outerShdw>
                </a:effectLst>
              </a:rPr>
              <a:t>   În cazul prevăzut la alin. (1), conducătorii de vehicule sunt obligați să se conformeze semnificației semnalelor agenților de cale ferată (art.140 din reg.)</a:t>
            </a:r>
          </a:p>
        </p:txBody>
      </p:sp>
    </p:spTree>
    <p:extLst>
      <p:ext uri="{BB962C8B-B14F-4D97-AF65-F5344CB8AC3E}">
        <p14:creationId xmlns:p14="http://schemas.microsoft.com/office/powerpoint/2010/main" val="3889238201"/>
      </p:ext>
    </p:extLst>
  </p:cSld>
  <p:clrMapOvr>
    <a:overrideClrMapping bg1="dk1" tx1="lt1" bg2="dk2" tx2="lt2" accent1="accent1" accent2="accent2" accent3="accent3" accent4="accent4" accent5="accent5" accent6="accent6" hlink="hlink" folHlink="folHlink"/>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pic>
        <p:nvPicPr>
          <p:cNvPr id="5" name="Imagine 4" descr="O imagine care conține interior, masă, scaun, computer&#10;&#10;Descriere generată automat">
            <a:extLst>
              <a:ext uri="{FF2B5EF4-FFF2-40B4-BE49-F238E27FC236}">
                <a16:creationId xmlns:a16="http://schemas.microsoft.com/office/drawing/2014/main" id="{5EFDDE2E-1293-418A-B8DD-6AEED747E39B}"/>
              </a:ext>
            </a:extLst>
          </p:cNvPr>
          <p:cNvPicPr>
            <a:picLocks noChangeAspect="1"/>
          </p:cNvPicPr>
          <p:nvPr/>
        </p:nvPicPr>
        <p:blipFill rotWithShape="1">
          <a:blip r:embed="rId2">
            <a:extLst>
              <a:ext uri="{28A0092B-C50C-407E-A947-70E740481C1C}">
                <a14:useLocalDpi xmlns:a14="http://schemas.microsoft.com/office/drawing/2010/main" val="0"/>
              </a:ext>
            </a:extLst>
          </a:blip>
          <a:srcRect l="4521"/>
          <a:stretch/>
        </p:blipFill>
        <p:spPr>
          <a:xfrm>
            <a:off x="146180" y="10"/>
            <a:ext cx="6024134" cy="6857990"/>
          </a:xfrm>
          <a:custGeom>
            <a:avLst/>
            <a:gdLst/>
            <a:ahLst/>
            <a:cxnLst/>
            <a:rect l="l" t="t" r="r" b="b"/>
            <a:pathLst>
              <a:path w="6024154" h="685800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p:spPr>
      </p:pic>
      <p:sp>
        <p:nvSpPr>
          <p:cNvPr id="2" name="Titlu 1">
            <a:extLst>
              <a:ext uri="{FF2B5EF4-FFF2-40B4-BE49-F238E27FC236}">
                <a16:creationId xmlns:a16="http://schemas.microsoft.com/office/drawing/2014/main" id="{7B5A84F7-1EAC-4F32-A6A1-886FB2CB1C33}"/>
              </a:ext>
            </a:extLst>
          </p:cNvPr>
          <p:cNvSpPr>
            <a:spLocks noGrp="1"/>
          </p:cNvSpPr>
          <p:nvPr>
            <p:ph type="title"/>
          </p:nvPr>
        </p:nvSpPr>
        <p:spPr>
          <a:xfrm>
            <a:off x="6170314" y="365125"/>
            <a:ext cx="5761856" cy="1325563"/>
          </a:xfrm>
        </p:spPr>
        <p:txBody>
          <a:bodyPr>
            <a:normAutofit/>
          </a:bodyPr>
          <a:lstStyle/>
          <a:p>
            <a:pPr algn="ctr"/>
            <a:r>
              <a:rPr lang="ro-RO" sz="3600" b="1" dirty="0">
                <a:effectLst>
                  <a:outerShdw blurRad="38100" dist="38100" dir="2700000" algn="tl">
                    <a:srgbClr val="000000">
                      <a:alpha val="43137"/>
                    </a:srgbClr>
                  </a:outerShdw>
                </a:effectLst>
              </a:rPr>
              <a:t>3.Obligațiile participanților la trafic</a:t>
            </a:r>
          </a:p>
        </p:txBody>
      </p:sp>
      <p:sp>
        <p:nvSpPr>
          <p:cNvPr id="3" name="Subtitlu 2">
            <a:extLst>
              <a:ext uri="{FF2B5EF4-FFF2-40B4-BE49-F238E27FC236}">
                <a16:creationId xmlns:a16="http://schemas.microsoft.com/office/drawing/2014/main" id="{F6A88B8A-F595-4C21-B5B6-E70800A27DED}"/>
              </a:ext>
            </a:extLst>
          </p:cNvPr>
          <p:cNvSpPr>
            <a:spLocks noGrp="1"/>
          </p:cNvSpPr>
          <p:nvPr>
            <p:ph idx="1"/>
          </p:nvPr>
        </p:nvSpPr>
        <p:spPr>
          <a:xfrm>
            <a:off x="6170312" y="1825625"/>
            <a:ext cx="5761856" cy="4351338"/>
          </a:xfrm>
        </p:spPr>
        <p:txBody>
          <a:bodyPr>
            <a:normAutofit fontScale="62500" lnSpcReduction="20000"/>
          </a:bodyPr>
          <a:lstStyle/>
          <a:p>
            <a:pPr algn="just">
              <a:spcAft>
                <a:spcPts val="1200"/>
              </a:spcAft>
              <a:buFont typeface="Wingdings" panose="05000000000000000000" pitchFamily="2" charset="2"/>
              <a:buChar char="Ø"/>
            </a:pPr>
            <a:r>
              <a:rPr lang="ro-RO" sz="3800" dirty="0">
                <a:effectLst>
                  <a:outerShdw blurRad="38100" dist="38100" dir="2700000" algn="tl">
                    <a:srgbClr val="000000">
                      <a:alpha val="43137"/>
                    </a:srgbClr>
                  </a:outerShdw>
                </a:effectLst>
              </a:rPr>
              <a:t>  Participanții la trafic trebuie să aibă un comportament care să nu afecteze fluența şi siguranța circulației, să nu pună în pericol viața sau integritatea corporală a persoanelor şi să nu aducă prejudicii proprietății publice ori private.</a:t>
            </a:r>
          </a:p>
          <a:p>
            <a:pPr algn="just">
              <a:spcAft>
                <a:spcPts val="1200"/>
              </a:spcAft>
              <a:buFont typeface="Wingdings" panose="05000000000000000000" pitchFamily="2" charset="2"/>
              <a:buChar char="Ø"/>
            </a:pPr>
            <a:r>
              <a:rPr lang="ro-RO" sz="3800" dirty="0">
                <a:effectLst>
                  <a:outerShdw blurRad="38100" dist="38100" dir="2700000" algn="tl">
                    <a:srgbClr val="000000">
                      <a:alpha val="43137"/>
                    </a:srgbClr>
                  </a:outerShdw>
                </a:effectLst>
              </a:rPr>
              <a:t>   Participanții la trafic sunt obligați ca, la cererea polițistului rutier, să înmâneze acestuia documentul de identitate sau, după caz, permisul de conducere, documentul de înmatriculare ori de înregistrare a vehiculului condus, documentele referitoare la bunurile transportate, precum şi alte documente prevăzute de lege.</a:t>
            </a:r>
          </a:p>
        </p:txBody>
      </p:sp>
    </p:spTree>
    <p:extLst>
      <p:ext uri="{BB962C8B-B14F-4D97-AF65-F5344CB8AC3E}">
        <p14:creationId xmlns:p14="http://schemas.microsoft.com/office/powerpoint/2010/main" val="2813065297"/>
      </p:ext>
    </p:extLst>
  </p:cSld>
  <p:clrMapOvr>
    <a:overrideClrMapping bg1="dk1" tx1="lt1" bg2="dk2" tx2="lt2" accent1="accent1" accent2="accent2" accent3="accent3" accent4="accent4" accent5="accent5" accent6="accent6" hlink="hlink" folHlink="folHlink"/>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pic>
        <p:nvPicPr>
          <p:cNvPr id="5" name="Imagine 4" descr="O imagine care conține interior, masă, scaun, computer&#10;&#10;Descriere generată automat">
            <a:extLst>
              <a:ext uri="{FF2B5EF4-FFF2-40B4-BE49-F238E27FC236}">
                <a16:creationId xmlns:a16="http://schemas.microsoft.com/office/drawing/2014/main" id="{5EFDDE2E-1293-418A-B8DD-6AEED747E39B}"/>
              </a:ext>
            </a:extLst>
          </p:cNvPr>
          <p:cNvPicPr>
            <a:picLocks noChangeAspect="1"/>
          </p:cNvPicPr>
          <p:nvPr/>
        </p:nvPicPr>
        <p:blipFill rotWithShape="1">
          <a:blip r:embed="rId2">
            <a:extLst>
              <a:ext uri="{28A0092B-C50C-407E-A947-70E740481C1C}">
                <a14:useLocalDpi xmlns:a14="http://schemas.microsoft.com/office/drawing/2010/main" val="0"/>
              </a:ext>
            </a:extLst>
          </a:blip>
          <a:srcRect l="4521"/>
          <a:stretch/>
        </p:blipFill>
        <p:spPr>
          <a:xfrm>
            <a:off x="146180" y="10"/>
            <a:ext cx="6024134" cy="6857990"/>
          </a:xfrm>
          <a:custGeom>
            <a:avLst/>
            <a:gdLst/>
            <a:ahLst/>
            <a:cxnLst/>
            <a:rect l="l" t="t" r="r" b="b"/>
            <a:pathLst>
              <a:path w="6024154" h="685800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p:spPr>
      </p:pic>
      <p:sp>
        <p:nvSpPr>
          <p:cNvPr id="3" name="Subtitlu 2">
            <a:extLst>
              <a:ext uri="{FF2B5EF4-FFF2-40B4-BE49-F238E27FC236}">
                <a16:creationId xmlns:a16="http://schemas.microsoft.com/office/drawing/2014/main" id="{F6A88B8A-F595-4C21-B5B6-E70800A27DED}"/>
              </a:ext>
            </a:extLst>
          </p:cNvPr>
          <p:cNvSpPr>
            <a:spLocks noGrp="1"/>
          </p:cNvSpPr>
          <p:nvPr>
            <p:ph idx="4294967295"/>
          </p:nvPr>
        </p:nvSpPr>
        <p:spPr>
          <a:xfrm>
            <a:off x="6169025" y="848139"/>
            <a:ext cx="5718175" cy="4094921"/>
          </a:xfrm>
        </p:spPr>
        <p:txBody>
          <a:bodyPr>
            <a:noAutofit/>
          </a:bodyPr>
          <a:lstStyle/>
          <a:p>
            <a:pPr algn="just">
              <a:spcAft>
                <a:spcPts val="1200"/>
              </a:spcAft>
              <a:buFont typeface="Wingdings" panose="05000000000000000000" pitchFamily="2" charset="2"/>
              <a:buChar char="Ø"/>
            </a:pPr>
            <a:r>
              <a:rPr lang="ro-RO" sz="2400" b="1" dirty="0">
                <a:effectLst>
                  <a:outerShdw blurRad="38100" dist="38100" dir="2700000" algn="tl">
                    <a:srgbClr val="000000">
                      <a:alpha val="43137"/>
                    </a:srgbClr>
                  </a:outerShdw>
                </a:effectLst>
                <a:latin typeface="+mj-lt"/>
              </a:rPr>
              <a:t> În exercitarea atribuțiilor care îi revin, polițistul rutier are dreptul să verifice vehiculul, precum şi identitatea conducătorului sau a pasagerilor aflați în interiorul acestuia atunci când există indicii despre săvârșirea unei fapte de natură contravențională sau penală.</a:t>
            </a:r>
          </a:p>
          <a:p>
            <a:pPr algn="just">
              <a:spcAft>
                <a:spcPts val="1200"/>
              </a:spcAft>
              <a:buFont typeface="Wingdings" panose="05000000000000000000" pitchFamily="2" charset="2"/>
              <a:buChar char="Ø"/>
            </a:pPr>
            <a:r>
              <a:rPr lang="ro-RO" sz="2400" b="1" dirty="0">
                <a:effectLst>
                  <a:outerShdw blurRad="38100" dist="38100" dir="2700000" algn="tl">
                    <a:srgbClr val="000000">
                      <a:alpha val="43137"/>
                    </a:srgbClr>
                  </a:outerShdw>
                </a:effectLst>
                <a:latin typeface="+mj-lt"/>
              </a:rPr>
              <a:t>    În exercitarea atribuțiilor de dirijare a circulației rutiere, polițiștii rutieri sunt obligați să poarte uniformă cu înscrisuri şi însemne distinctive.</a:t>
            </a:r>
          </a:p>
          <a:p>
            <a:pPr marL="0" indent="0" algn="just">
              <a:spcAft>
                <a:spcPts val="1200"/>
              </a:spcAft>
              <a:buNone/>
            </a:pPr>
            <a:r>
              <a:rPr lang="ro-RO" sz="2400" b="1" dirty="0">
                <a:effectLst>
                  <a:outerShdw blurRad="38100" dist="38100" dir="2700000" algn="tl">
                    <a:srgbClr val="000000">
                      <a:alpha val="43137"/>
                    </a:srgbClr>
                  </a:outerShdw>
                </a:effectLst>
                <a:latin typeface="+mj-lt"/>
              </a:rPr>
              <a:t>(art. 35 din OUG 195)</a:t>
            </a:r>
          </a:p>
        </p:txBody>
      </p:sp>
    </p:spTree>
    <p:extLst>
      <p:ext uri="{BB962C8B-B14F-4D97-AF65-F5344CB8AC3E}">
        <p14:creationId xmlns:p14="http://schemas.microsoft.com/office/powerpoint/2010/main" val="1464577502"/>
      </p:ext>
    </p:extLst>
  </p:cSld>
  <p:clrMapOvr>
    <a:overrideClrMapping bg1="dk1" tx1="lt1" bg2="dk2" tx2="lt2" accent1="accent1" accent2="accent2" accent3="accent3" accent4="accent4" accent5="accent5" accent6="accent6" hlink="hlink" folHlink="folHlink"/>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pic>
        <p:nvPicPr>
          <p:cNvPr id="5" name="Imagine 4" descr="O imagine care conține interior, masă, scaun, computer&#10;&#10;Descriere generată automat">
            <a:extLst>
              <a:ext uri="{FF2B5EF4-FFF2-40B4-BE49-F238E27FC236}">
                <a16:creationId xmlns:a16="http://schemas.microsoft.com/office/drawing/2014/main" id="{5EFDDE2E-1293-418A-B8DD-6AEED747E39B}"/>
              </a:ext>
            </a:extLst>
          </p:cNvPr>
          <p:cNvPicPr>
            <a:picLocks noChangeAspect="1"/>
          </p:cNvPicPr>
          <p:nvPr/>
        </p:nvPicPr>
        <p:blipFill rotWithShape="1">
          <a:blip r:embed="rId2">
            <a:extLst>
              <a:ext uri="{28A0092B-C50C-407E-A947-70E740481C1C}">
                <a14:useLocalDpi xmlns:a14="http://schemas.microsoft.com/office/drawing/2010/main" val="0"/>
              </a:ext>
            </a:extLst>
          </a:blip>
          <a:srcRect l="4521"/>
          <a:stretch/>
        </p:blipFill>
        <p:spPr>
          <a:xfrm>
            <a:off x="146180" y="10"/>
            <a:ext cx="6024134" cy="6857990"/>
          </a:xfrm>
          <a:custGeom>
            <a:avLst/>
            <a:gdLst/>
            <a:ahLst/>
            <a:cxnLst/>
            <a:rect l="l" t="t" r="r" b="b"/>
            <a:pathLst>
              <a:path w="6024154" h="685800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p:spPr>
      </p:pic>
      <p:sp>
        <p:nvSpPr>
          <p:cNvPr id="3" name="Subtitlu 2">
            <a:extLst>
              <a:ext uri="{FF2B5EF4-FFF2-40B4-BE49-F238E27FC236}">
                <a16:creationId xmlns:a16="http://schemas.microsoft.com/office/drawing/2014/main" id="{F6A88B8A-F595-4C21-B5B6-E70800A27DED}"/>
              </a:ext>
            </a:extLst>
          </p:cNvPr>
          <p:cNvSpPr>
            <a:spLocks noGrp="1"/>
          </p:cNvSpPr>
          <p:nvPr>
            <p:ph idx="4294967295"/>
          </p:nvPr>
        </p:nvSpPr>
        <p:spPr>
          <a:xfrm>
            <a:off x="6169025" y="848139"/>
            <a:ext cx="5718175" cy="4903304"/>
          </a:xfrm>
        </p:spPr>
        <p:txBody>
          <a:bodyPr>
            <a:noAutofit/>
          </a:bodyPr>
          <a:lstStyle/>
          <a:p>
            <a:pPr algn="just">
              <a:spcAft>
                <a:spcPts val="1200"/>
              </a:spcAft>
              <a:buFont typeface="Wingdings" panose="05000000000000000000" pitchFamily="2" charset="2"/>
              <a:buChar char="Ø"/>
            </a:pPr>
            <a:r>
              <a:rPr lang="ro-RO" sz="2400" b="1" dirty="0">
                <a:effectLst>
                  <a:outerShdw blurRad="38100" dist="38100" dir="2700000" algn="tl">
                    <a:srgbClr val="000000">
                      <a:alpha val="43137"/>
                    </a:srgbClr>
                  </a:outerShdw>
                </a:effectLst>
                <a:latin typeface="+mj-lt"/>
              </a:rPr>
              <a:t>  Conducătorii de autovehicule şi tractoare agricole sau forestiere şi persoanele care ocupă locuri prevăzute prin construcție cu centuri sau dispozitive de siguranță omologate trebuie să le poarte în timpul circulației pe drumurile publice, cu excepția cazurilor prevăzute în regulament.</a:t>
            </a:r>
          </a:p>
          <a:p>
            <a:pPr algn="just">
              <a:spcAft>
                <a:spcPts val="1200"/>
              </a:spcAft>
              <a:buFont typeface="Wingdings" panose="05000000000000000000" pitchFamily="2" charset="2"/>
              <a:buChar char="Ø"/>
            </a:pPr>
            <a:r>
              <a:rPr lang="ro-RO" sz="2400" b="1" dirty="0">
                <a:effectLst>
                  <a:outerShdw blurRad="38100" dist="38100" dir="2700000" algn="tl">
                    <a:srgbClr val="000000">
                      <a:alpha val="43137"/>
                    </a:srgbClr>
                  </a:outerShdw>
                </a:effectLst>
                <a:latin typeface="+mj-lt"/>
              </a:rPr>
              <a:t>  Conducătorii de autovehicule având locuri prevăzute prin construcție cu centuri de siguranță trebuie să informeze pasagerii cu privire la obligaţia legală de a le purta în timpul circulației pe drumurile publice.</a:t>
            </a:r>
          </a:p>
        </p:txBody>
      </p:sp>
    </p:spTree>
    <p:extLst>
      <p:ext uri="{BB962C8B-B14F-4D97-AF65-F5344CB8AC3E}">
        <p14:creationId xmlns:p14="http://schemas.microsoft.com/office/powerpoint/2010/main" val="163956104"/>
      </p:ext>
    </p:extLst>
  </p:cSld>
  <p:clrMapOvr>
    <a:overrideClrMapping bg1="dk1" tx1="lt1" bg2="dk2" tx2="lt2" accent1="accent1" accent2="accent2" accent3="accent3" accent4="accent4" accent5="accent5" accent6="accent6" hlink="hlink" folHlink="folHlink"/>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pic>
        <p:nvPicPr>
          <p:cNvPr id="5" name="Imagine 4" descr="O imagine care conține interior, masă, scaun, computer&#10;&#10;Descriere generată automat">
            <a:extLst>
              <a:ext uri="{FF2B5EF4-FFF2-40B4-BE49-F238E27FC236}">
                <a16:creationId xmlns:a16="http://schemas.microsoft.com/office/drawing/2014/main" id="{5EFDDE2E-1293-418A-B8DD-6AEED747E39B}"/>
              </a:ext>
            </a:extLst>
          </p:cNvPr>
          <p:cNvPicPr>
            <a:picLocks noChangeAspect="1"/>
          </p:cNvPicPr>
          <p:nvPr/>
        </p:nvPicPr>
        <p:blipFill rotWithShape="1">
          <a:blip r:embed="rId2">
            <a:extLst>
              <a:ext uri="{28A0092B-C50C-407E-A947-70E740481C1C}">
                <a14:useLocalDpi xmlns:a14="http://schemas.microsoft.com/office/drawing/2010/main" val="0"/>
              </a:ext>
            </a:extLst>
          </a:blip>
          <a:srcRect l="4521"/>
          <a:stretch/>
        </p:blipFill>
        <p:spPr>
          <a:xfrm>
            <a:off x="146180" y="10"/>
            <a:ext cx="6024134" cy="6857990"/>
          </a:xfrm>
          <a:custGeom>
            <a:avLst/>
            <a:gdLst/>
            <a:ahLst/>
            <a:cxnLst/>
            <a:rect l="l" t="t" r="r" b="b"/>
            <a:pathLst>
              <a:path w="6024154" h="685800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p:spPr>
      </p:pic>
      <p:sp>
        <p:nvSpPr>
          <p:cNvPr id="3" name="Subtitlu 2">
            <a:extLst>
              <a:ext uri="{FF2B5EF4-FFF2-40B4-BE49-F238E27FC236}">
                <a16:creationId xmlns:a16="http://schemas.microsoft.com/office/drawing/2014/main" id="{F6A88B8A-F595-4C21-B5B6-E70800A27DED}"/>
              </a:ext>
            </a:extLst>
          </p:cNvPr>
          <p:cNvSpPr>
            <a:spLocks noGrp="1"/>
          </p:cNvSpPr>
          <p:nvPr>
            <p:ph idx="4294967295"/>
          </p:nvPr>
        </p:nvSpPr>
        <p:spPr>
          <a:xfrm>
            <a:off x="6169025" y="848139"/>
            <a:ext cx="5718175" cy="4903304"/>
          </a:xfrm>
        </p:spPr>
        <p:txBody>
          <a:bodyPr>
            <a:noAutofit/>
          </a:bodyPr>
          <a:lstStyle/>
          <a:p>
            <a:pPr algn="just">
              <a:spcAft>
                <a:spcPts val="1200"/>
              </a:spcAft>
              <a:buFont typeface="Wingdings" panose="05000000000000000000" pitchFamily="2" charset="2"/>
              <a:buChar char="Ø"/>
            </a:pPr>
            <a:r>
              <a:rPr lang="ro-RO" sz="2400" b="1" dirty="0">
                <a:effectLst>
                  <a:outerShdw blurRad="38100" dist="38100" dir="2700000" algn="tl">
                    <a:srgbClr val="000000">
                      <a:alpha val="43137"/>
                    </a:srgbClr>
                  </a:outerShdw>
                </a:effectLst>
                <a:latin typeface="+mj-lt"/>
              </a:rPr>
              <a:t>Conducătorilor de autovehicule le este interzis să transporte copii în vârstă de până la 3 ani în autovehicule care nu sunt echipate cu sisteme de siguranță, cu excepția celor destinate transportului public de persoane, precum şi a taxiurilor dacă în acestea din urmă ocupă orice alt loc decât cel de pe scaunul din față, în condițiile prevăzute în regulament. Copiii cu vârsta de peste 3 ani, având o înălțime de până la 150 cm, pot fi transportați în autovehicule care nu sunt echipate cu sisteme de siguranță doar dacă ocupă, pe timpul transportului, orice alt loc decât cel de pe scaunul din </a:t>
            </a:r>
            <a:r>
              <a:rPr lang="ro-RO" sz="2400" b="1" dirty="0" err="1">
                <a:effectLst>
                  <a:outerShdw blurRad="38100" dist="38100" dir="2700000" algn="tl">
                    <a:srgbClr val="000000">
                      <a:alpha val="43137"/>
                    </a:srgbClr>
                  </a:outerShdw>
                </a:effectLst>
                <a:latin typeface="+mj-lt"/>
              </a:rPr>
              <a:t>faţă</a:t>
            </a:r>
            <a:r>
              <a:rPr lang="ro-RO" sz="2400" b="1" dirty="0">
                <a:effectLst>
                  <a:outerShdw blurRad="38100" dist="38100" dir="2700000" algn="tl">
                    <a:srgbClr val="000000">
                      <a:alpha val="43137"/>
                    </a:srgbClr>
                  </a:outerShdw>
                </a:effectLst>
                <a:latin typeface="+mj-lt"/>
              </a:rPr>
              <a:t>. (art.36 din OUG 195)</a:t>
            </a:r>
          </a:p>
        </p:txBody>
      </p:sp>
    </p:spTree>
    <p:extLst>
      <p:ext uri="{BB962C8B-B14F-4D97-AF65-F5344CB8AC3E}">
        <p14:creationId xmlns:p14="http://schemas.microsoft.com/office/powerpoint/2010/main" val="1070359524"/>
      </p:ext>
    </p:extLst>
  </p:cSld>
  <p:clrMapOvr>
    <a:overrideClrMapping bg1="dk1" tx1="lt1" bg2="dk2" tx2="lt2" accent1="accent1" accent2="accent2" accent3="accent3" accent4="accent4" accent5="accent5" accent6="accent6" hlink="hlink" folHlink="folHlink"/>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pic>
        <p:nvPicPr>
          <p:cNvPr id="5" name="Imagine 4" descr="O imagine care conține interior, masă, scaun, computer&#10;&#10;Descriere generată automat">
            <a:extLst>
              <a:ext uri="{FF2B5EF4-FFF2-40B4-BE49-F238E27FC236}">
                <a16:creationId xmlns:a16="http://schemas.microsoft.com/office/drawing/2014/main" id="{5EFDDE2E-1293-418A-B8DD-6AEED747E39B}"/>
              </a:ext>
            </a:extLst>
          </p:cNvPr>
          <p:cNvPicPr>
            <a:picLocks noChangeAspect="1"/>
          </p:cNvPicPr>
          <p:nvPr/>
        </p:nvPicPr>
        <p:blipFill rotWithShape="1">
          <a:blip r:embed="rId2">
            <a:extLst>
              <a:ext uri="{28A0092B-C50C-407E-A947-70E740481C1C}">
                <a14:useLocalDpi xmlns:a14="http://schemas.microsoft.com/office/drawing/2010/main" val="0"/>
              </a:ext>
            </a:extLst>
          </a:blip>
          <a:srcRect l="4521"/>
          <a:stretch/>
        </p:blipFill>
        <p:spPr>
          <a:xfrm>
            <a:off x="146180" y="10"/>
            <a:ext cx="6024134" cy="6857990"/>
          </a:xfrm>
          <a:custGeom>
            <a:avLst/>
            <a:gdLst/>
            <a:ahLst/>
            <a:cxnLst/>
            <a:rect l="l" t="t" r="r" b="b"/>
            <a:pathLst>
              <a:path w="6024154" h="685800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p:spPr>
      </p:pic>
      <p:sp>
        <p:nvSpPr>
          <p:cNvPr id="3" name="Subtitlu 2">
            <a:extLst>
              <a:ext uri="{FF2B5EF4-FFF2-40B4-BE49-F238E27FC236}">
                <a16:creationId xmlns:a16="http://schemas.microsoft.com/office/drawing/2014/main" id="{F6A88B8A-F595-4C21-B5B6-E70800A27DED}"/>
              </a:ext>
            </a:extLst>
          </p:cNvPr>
          <p:cNvSpPr>
            <a:spLocks noGrp="1"/>
          </p:cNvSpPr>
          <p:nvPr>
            <p:ph idx="4294967295"/>
          </p:nvPr>
        </p:nvSpPr>
        <p:spPr>
          <a:xfrm>
            <a:off x="6169025" y="1974573"/>
            <a:ext cx="5718175" cy="3776869"/>
          </a:xfrm>
        </p:spPr>
        <p:txBody>
          <a:bodyPr>
            <a:noAutofit/>
          </a:bodyPr>
          <a:lstStyle/>
          <a:p>
            <a:pPr algn="just">
              <a:spcAft>
                <a:spcPts val="1200"/>
              </a:spcAft>
              <a:buFont typeface="Wingdings" panose="05000000000000000000" pitchFamily="2" charset="2"/>
              <a:buChar char="Ø"/>
            </a:pPr>
            <a:r>
              <a:rPr lang="ro-RO" sz="2400" b="1" dirty="0">
                <a:effectLst>
                  <a:outerShdw blurRad="38100" dist="38100" dir="2700000" algn="tl">
                    <a:srgbClr val="000000">
                      <a:alpha val="43137"/>
                    </a:srgbClr>
                  </a:outerShdw>
                </a:effectLst>
                <a:latin typeface="+mj-lt"/>
              </a:rPr>
              <a:t>  </a:t>
            </a:r>
            <a:r>
              <a:rPr lang="ro-RO" sz="2400" b="1" dirty="0">
                <a:solidFill>
                  <a:srgbClr val="FF0000"/>
                </a:solidFill>
                <a:effectLst>
                  <a:outerShdw blurRad="38100" dist="38100" dir="2700000" algn="tl">
                    <a:srgbClr val="000000">
                      <a:alpha val="43137"/>
                    </a:srgbClr>
                  </a:outerShdw>
                </a:effectLst>
                <a:latin typeface="+mj-lt"/>
              </a:rPr>
              <a:t>În timpul conducerii pe drumurile publice a unui vehicul aflat în mișcare, conducătorului acestuia îi este interzisă ținerea în mână sau folosirea cu mâinile în orice mod a telefonului mobil sau a oricărui dispozitiv mobil prevăzut cu funcția de înregistrare ori redare text, </a:t>
            </a:r>
            <a:r>
              <a:rPr lang="ro-RO" sz="2400" b="1" dirty="0" err="1">
                <a:solidFill>
                  <a:srgbClr val="FF0000"/>
                </a:solidFill>
                <a:effectLst>
                  <a:outerShdw blurRad="38100" dist="38100" dir="2700000" algn="tl">
                    <a:srgbClr val="000000">
                      <a:alpha val="43137"/>
                    </a:srgbClr>
                  </a:outerShdw>
                </a:effectLst>
                <a:latin typeface="+mj-lt"/>
              </a:rPr>
              <a:t>foto</a:t>
            </a:r>
            <a:r>
              <a:rPr lang="ro-RO" sz="2400" b="1" dirty="0">
                <a:solidFill>
                  <a:srgbClr val="FF0000"/>
                </a:solidFill>
                <a:effectLst>
                  <a:outerShdw blurRad="38100" dist="38100" dir="2700000" algn="tl">
                    <a:srgbClr val="000000">
                      <a:alpha val="43137"/>
                    </a:srgbClr>
                  </a:outerShdw>
                </a:effectLst>
                <a:latin typeface="+mj-lt"/>
              </a:rPr>
              <a:t> sau video.</a:t>
            </a:r>
            <a:r>
              <a:rPr lang="da-DK" sz="2400" b="1" dirty="0">
                <a:effectLst>
                  <a:outerShdw blurRad="38100" dist="38100" dir="2700000" algn="tl">
                    <a:srgbClr val="000000">
                      <a:alpha val="43137"/>
                    </a:srgbClr>
                  </a:outerShdw>
                </a:effectLst>
                <a:latin typeface="+mj-lt"/>
              </a:rPr>
              <a:t> (art.36 din OUG 195)</a:t>
            </a:r>
            <a:endParaRPr lang="ro-RO" sz="2400" b="1" dirty="0">
              <a:effectLst>
                <a:outerShdw blurRad="38100" dist="38100" dir="2700000" algn="tl">
                  <a:srgbClr val="000000">
                    <a:alpha val="43137"/>
                  </a:srgbClr>
                </a:outerShdw>
              </a:effectLst>
              <a:latin typeface="+mj-lt"/>
            </a:endParaRPr>
          </a:p>
        </p:txBody>
      </p:sp>
    </p:spTree>
    <p:extLst>
      <p:ext uri="{BB962C8B-B14F-4D97-AF65-F5344CB8AC3E}">
        <p14:creationId xmlns:p14="http://schemas.microsoft.com/office/powerpoint/2010/main" val="4288224477"/>
      </p:ext>
    </p:extLst>
  </p:cSld>
  <p:clrMapOvr>
    <a:overrideClrMapping bg1="dk1" tx1="lt1" bg2="dk2" tx2="lt2" accent1="accent1" accent2="accent2" accent3="accent3" accent4="accent4" accent5="accent5" accent6="accent6" hlink="hlink" folHlink="folHlink"/>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pic>
        <p:nvPicPr>
          <p:cNvPr id="5" name="Imagine 4" descr="O imagine care conține interior, masă, scaun, computer&#10;&#10;Descriere generată automat">
            <a:extLst>
              <a:ext uri="{FF2B5EF4-FFF2-40B4-BE49-F238E27FC236}">
                <a16:creationId xmlns:a16="http://schemas.microsoft.com/office/drawing/2014/main" id="{5EFDDE2E-1293-418A-B8DD-6AEED747E39B}"/>
              </a:ext>
            </a:extLst>
          </p:cNvPr>
          <p:cNvPicPr>
            <a:picLocks noChangeAspect="1"/>
          </p:cNvPicPr>
          <p:nvPr/>
        </p:nvPicPr>
        <p:blipFill rotWithShape="1">
          <a:blip r:embed="rId2">
            <a:extLst>
              <a:ext uri="{28A0092B-C50C-407E-A947-70E740481C1C}">
                <a14:useLocalDpi xmlns:a14="http://schemas.microsoft.com/office/drawing/2010/main" val="0"/>
              </a:ext>
            </a:extLst>
          </a:blip>
          <a:srcRect l="4521"/>
          <a:stretch/>
        </p:blipFill>
        <p:spPr>
          <a:xfrm>
            <a:off x="146180" y="10"/>
            <a:ext cx="6024134" cy="6857990"/>
          </a:xfrm>
          <a:custGeom>
            <a:avLst/>
            <a:gdLst/>
            <a:ahLst/>
            <a:cxnLst/>
            <a:rect l="l" t="t" r="r" b="b"/>
            <a:pathLst>
              <a:path w="6024154" h="685800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p:spPr>
      </p:pic>
      <p:sp>
        <p:nvSpPr>
          <p:cNvPr id="3" name="Subtitlu 2">
            <a:extLst>
              <a:ext uri="{FF2B5EF4-FFF2-40B4-BE49-F238E27FC236}">
                <a16:creationId xmlns:a16="http://schemas.microsoft.com/office/drawing/2014/main" id="{F6A88B8A-F595-4C21-B5B6-E70800A27DED}"/>
              </a:ext>
            </a:extLst>
          </p:cNvPr>
          <p:cNvSpPr>
            <a:spLocks noGrp="1"/>
          </p:cNvSpPr>
          <p:nvPr>
            <p:ph idx="4294967295"/>
          </p:nvPr>
        </p:nvSpPr>
        <p:spPr>
          <a:xfrm>
            <a:off x="6169025" y="1470991"/>
            <a:ext cx="5718175" cy="4280451"/>
          </a:xfrm>
        </p:spPr>
        <p:txBody>
          <a:bodyPr>
            <a:noAutofit/>
          </a:bodyPr>
          <a:lstStyle/>
          <a:p>
            <a:pPr algn="just">
              <a:spcAft>
                <a:spcPts val="1200"/>
              </a:spcAft>
              <a:buFont typeface="Wingdings" panose="05000000000000000000" pitchFamily="2" charset="2"/>
              <a:buChar char="Ø"/>
            </a:pPr>
            <a:r>
              <a:rPr lang="ro-RO" sz="2400" b="1" dirty="0">
                <a:effectLst>
                  <a:outerShdw blurRad="38100" dist="38100" dir="2700000" algn="tl">
                    <a:srgbClr val="000000">
                      <a:alpha val="43137"/>
                    </a:srgbClr>
                  </a:outerShdw>
                </a:effectLst>
                <a:latin typeface="+mj-lt"/>
              </a:rPr>
              <a:t>  Conducătorii de vehicule sunt obligați să oprească imediat, pe acostament sau, în lipsa acestuia, cât mai aproape de marginea drumului sau bordura trotuarului, în sensul de deplasare, la apropierea şi la trecerea autovehiculelor cu regim de circulaţie prioritară care au în funcțiune mijloacele speciale de avertizare </a:t>
            </a:r>
            <a:r>
              <a:rPr lang="ro-RO" sz="2400" b="1" dirty="0">
                <a:solidFill>
                  <a:srgbClr val="FF0000"/>
                </a:solidFill>
                <a:effectLst>
                  <a:outerShdw blurRad="38100" dist="38100" dir="2700000" algn="tl">
                    <a:srgbClr val="000000">
                      <a:alpha val="43137"/>
                    </a:srgbClr>
                  </a:outerShdw>
                </a:effectLst>
                <a:latin typeface="+mj-lt"/>
              </a:rPr>
              <a:t>luminoasă de culoare roșie şi sonore. </a:t>
            </a:r>
            <a:r>
              <a:rPr lang="ro-RO" sz="2400" b="1" dirty="0">
                <a:effectLst>
                  <a:outerShdw blurRad="38100" dist="38100" dir="2700000" algn="tl">
                    <a:srgbClr val="000000">
                      <a:alpha val="43137"/>
                    </a:srgbClr>
                  </a:outerShdw>
                </a:effectLst>
                <a:latin typeface="+mj-lt"/>
              </a:rPr>
              <a:t>(art.37 din OUG 195)</a:t>
            </a:r>
          </a:p>
        </p:txBody>
      </p:sp>
    </p:spTree>
    <p:extLst>
      <p:ext uri="{BB962C8B-B14F-4D97-AF65-F5344CB8AC3E}">
        <p14:creationId xmlns:p14="http://schemas.microsoft.com/office/powerpoint/2010/main" val="3609018678"/>
      </p:ext>
    </p:extLst>
  </p:cSld>
  <p:clrMapOvr>
    <a:overrideClrMapping bg1="dk1" tx1="lt1" bg2="dk2" tx2="lt2" accent1="accent1" accent2="accent2" accent3="accent3" accent4="accent4" accent5="accent5" accent6="accent6" hlink="hlink" folHlink="folHlink"/>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pic>
        <p:nvPicPr>
          <p:cNvPr id="5" name="Imagine 4" descr="O imagine care conține interior, masă, scaun, computer&#10;&#10;Descriere generată automat">
            <a:extLst>
              <a:ext uri="{FF2B5EF4-FFF2-40B4-BE49-F238E27FC236}">
                <a16:creationId xmlns:a16="http://schemas.microsoft.com/office/drawing/2014/main" id="{5EFDDE2E-1293-418A-B8DD-6AEED747E39B}"/>
              </a:ext>
            </a:extLst>
          </p:cNvPr>
          <p:cNvPicPr>
            <a:picLocks noChangeAspect="1"/>
          </p:cNvPicPr>
          <p:nvPr/>
        </p:nvPicPr>
        <p:blipFill rotWithShape="1">
          <a:blip r:embed="rId2">
            <a:extLst>
              <a:ext uri="{28A0092B-C50C-407E-A947-70E740481C1C}">
                <a14:useLocalDpi xmlns:a14="http://schemas.microsoft.com/office/drawing/2010/main" val="0"/>
              </a:ext>
            </a:extLst>
          </a:blip>
          <a:srcRect l="4521"/>
          <a:stretch/>
        </p:blipFill>
        <p:spPr>
          <a:xfrm>
            <a:off x="146180" y="10"/>
            <a:ext cx="6024134" cy="6857990"/>
          </a:xfrm>
          <a:custGeom>
            <a:avLst/>
            <a:gdLst/>
            <a:ahLst/>
            <a:cxnLst/>
            <a:rect l="l" t="t" r="r" b="b"/>
            <a:pathLst>
              <a:path w="6024154" h="685800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p:spPr>
      </p:pic>
      <p:sp>
        <p:nvSpPr>
          <p:cNvPr id="3" name="Subtitlu 2">
            <a:extLst>
              <a:ext uri="{FF2B5EF4-FFF2-40B4-BE49-F238E27FC236}">
                <a16:creationId xmlns:a16="http://schemas.microsoft.com/office/drawing/2014/main" id="{F6A88B8A-F595-4C21-B5B6-E70800A27DED}"/>
              </a:ext>
            </a:extLst>
          </p:cNvPr>
          <p:cNvSpPr>
            <a:spLocks noGrp="1"/>
          </p:cNvSpPr>
          <p:nvPr>
            <p:ph idx="4294967295"/>
          </p:nvPr>
        </p:nvSpPr>
        <p:spPr>
          <a:xfrm>
            <a:off x="6169025" y="1974573"/>
            <a:ext cx="5718175" cy="3776869"/>
          </a:xfrm>
        </p:spPr>
        <p:txBody>
          <a:bodyPr>
            <a:noAutofit/>
          </a:bodyPr>
          <a:lstStyle/>
          <a:p>
            <a:pPr algn="just">
              <a:spcAft>
                <a:spcPts val="1200"/>
              </a:spcAft>
              <a:buFont typeface="Wingdings" panose="05000000000000000000" pitchFamily="2" charset="2"/>
              <a:buChar char="Ø"/>
            </a:pPr>
            <a:r>
              <a:rPr lang="ro-RO" sz="2400" b="1" dirty="0">
                <a:effectLst>
                  <a:outerShdw blurRad="38100" dist="38100" dir="2700000" algn="tl">
                    <a:srgbClr val="000000">
                      <a:alpha val="43137"/>
                    </a:srgbClr>
                  </a:outerShdw>
                </a:effectLst>
                <a:latin typeface="+mj-lt"/>
              </a:rPr>
              <a:t>  Conducătorii de vehicule sunt obligați să reducă viteza, să circule cât mai aproape de marginea drumului în sensul de deplasare şi să acorde prioritate la trecerea autovehiculelor cu regim de circulaţie prioritară care au în funcțiune mijloacele speciale de avertizare luminoasă de </a:t>
            </a:r>
            <a:r>
              <a:rPr lang="ro-RO" sz="2400" b="1" dirty="0">
                <a:solidFill>
                  <a:srgbClr val="002060"/>
                </a:solidFill>
                <a:effectLst>
                  <a:outerShdw blurRad="38100" dist="38100" dir="2700000" algn="tl">
                    <a:srgbClr val="000000">
                      <a:alpha val="43137"/>
                    </a:srgbClr>
                  </a:outerShdw>
                </a:effectLst>
                <a:latin typeface="+mj-lt"/>
              </a:rPr>
              <a:t>culoare albastră şi sonore. </a:t>
            </a:r>
            <a:r>
              <a:rPr lang="da-DK" sz="2400" b="1" dirty="0">
                <a:effectLst>
                  <a:outerShdw blurRad="38100" dist="38100" dir="2700000" algn="tl">
                    <a:srgbClr val="000000">
                      <a:alpha val="43137"/>
                    </a:srgbClr>
                  </a:outerShdw>
                </a:effectLst>
                <a:latin typeface="+mj-lt"/>
              </a:rPr>
              <a:t>(art.3</a:t>
            </a:r>
            <a:r>
              <a:rPr lang="ro-RO" sz="2400" b="1" dirty="0">
                <a:effectLst>
                  <a:outerShdw blurRad="38100" dist="38100" dir="2700000" algn="tl">
                    <a:srgbClr val="000000">
                      <a:alpha val="43137"/>
                    </a:srgbClr>
                  </a:outerShdw>
                </a:effectLst>
                <a:latin typeface="+mj-lt"/>
              </a:rPr>
              <a:t>7</a:t>
            </a:r>
            <a:r>
              <a:rPr lang="da-DK" sz="2400" b="1" dirty="0">
                <a:effectLst>
                  <a:outerShdw blurRad="38100" dist="38100" dir="2700000" algn="tl">
                    <a:srgbClr val="000000">
                      <a:alpha val="43137"/>
                    </a:srgbClr>
                  </a:outerShdw>
                </a:effectLst>
                <a:latin typeface="+mj-lt"/>
              </a:rPr>
              <a:t> din OUG 195)</a:t>
            </a:r>
            <a:endParaRPr lang="ro-RO" sz="2400" b="1" dirty="0">
              <a:effectLst>
                <a:outerShdw blurRad="38100" dist="38100" dir="2700000" algn="tl">
                  <a:srgbClr val="000000">
                    <a:alpha val="43137"/>
                  </a:srgbClr>
                </a:outerShdw>
              </a:effectLst>
              <a:latin typeface="+mj-lt"/>
            </a:endParaRPr>
          </a:p>
        </p:txBody>
      </p:sp>
    </p:spTree>
    <p:extLst>
      <p:ext uri="{BB962C8B-B14F-4D97-AF65-F5344CB8AC3E}">
        <p14:creationId xmlns:p14="http://schemas.microsoft.com/office/powerpoint/2010/main" val="1702112584"/>
      </p:ext>
    </p:extLst>
  </p:cSld>
  <p:clrMapOvr>
    <a:overrideClrMapping bg1="dk1" tx1="lt1" bg2="dk2" tx2="lt2" accent1="accent1" accent2="accent2" accent3="accent3" accent4="accent4" accent5="accent5" accent6="accent6" hlink="hlink" folHlink="folHlink"/>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pic>
        <p:nvPicPr>
          <p:cNvPr id="5" name="Imagine 4" descr="O imagine care conține interior, masă, scaun, computer&#10;&#10;Descriere generată automat">
            <a:extLst>
              <a:ext uri="{FF2B5EF4-FFF2-40B4-BE49-F238E27FC236}">
                <a16:creationId xmlns:a16="http://schemas.microsoft.com/office/drawing/2014/main" id="{5EFDDE2E-1293-418A-B8DD-6AEED747E39B}"/>
              </a:ext>
            </a:extLst>
          </p:cNvPr>
          <p:cNvPicPr>
            <a:picLocks noChangeAspect="1"/>
          </p:cNvPicPr>
          <p:nvPr/>
        </p:nvPicPr>
        <p:blipFill rotWithShape="1">
          <a:blip r:embed="rId2">
            <a:extLst>
              <a:ext uri="{28A0092B-C50C-407E-A947-70E740481C1C}">
                <a14:useLocalDpi xmlns:a14="http://schemas.microsoft.com/office/drawing/2010/main" val="0"/>
              </a:ext>
            </a:extLst>
          </a:blip>
          <a:srcRect l="4521"/>
          <a:stretch/>
        </p:blipFill>
        <p:spPr>
          <a:xfrm>
            <a:off x="0" y="0"/>
            <a:ext cx="6024134" cy="6857990"/>
          </a:xfrm>
          <a:custGeom>
            <a:avLst/>
            <a:gdLst/>
            <a:ahLst/>
            <a:cxnLst/>
            <a:rect l="l" t="t" r="r" b="b"/>
            <a:pathLst>
              <a:path w="6024154" h="685800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p:spPr>
      </p:pic>
      <p:sp>
        <p:nvSpPr>
          <p:cNvPr id="2" name="Titlu 1">
            <a:extLst>
              <a:ext uri="{FF2B5EF4-FFF2-40B4-BE49-F238E27FC236}">
                <a16:creationId xmlns:a16="http://schemas.microsoft.com/office/drawing/2014/main" id="{444DF8A8-4320-44FF-ABC9-46D4FB9978E9}"/>
              </a:ext>
            </a:extLst>
          </p:cNvPr>
          <p:cNvSpPr>
            <a:spLocks noGrp="1"/>
          </p:cNvSpPr>
          <p:nvPr>
            <p:ph type="ctrTitle"/>
          </p:nvPr>
        </p:nvSpPr>
        <p:spPr>
          <a:xfrm>
            <a:off x="6024133" y="92764"/>
            <a:ext cx="6024133" cy="821636"/>
          </a:xfrm>
        </p:spPr>
        <p:txBody>
          <a:bodyPr>
            <a:normAutofit/>
          </a:bodyPr>
          <a:lstStyle/>
          <a:p>
            <a:r>
              <a:rPr lang="ro-RO" sz="3600" b="1" dirty="0">
                <a:effectLst>
                  <a:outerShdw blurRad="38100" dist="38100" dir="2700000" algn="tl">
                    <a:srgbClr val="000000">
                      <a:alpha val="43137"/>
                    </a:srgbClr>
                  </a:outerShdw>
                </a:effectLst>
              </a:rPr>
              <a:t>Obligații în caz de accident.</a:t>
            </a:r>
          </a:p>
        </p:txBody>
      </p:sp>
      <p:sp>
        <p:nvSpPr>
          <p:cNvPr id="3" name="Subtitlu 2">
            <a:extLst>
              <a:ext uri="{FF2B5EF4-FFF2-40B4-BE49-F238E27FC236}">
                <a16:creationId xmlns:a16="http://schemas.microsoft.com/office/drawing/2014/main" id="{F6A88B8A-F595-4C21-B5B6-E70800A27DED}"/>
              </a:ext>
            </a:extLst>
          </p:cNvPr>
          <p:cNvSpPr>
            <a:spLocks noGrp="1"/>
          </p:cNvSpPr>
          <p:nvPr>
            <p:ph type="subTitle" idx="1"/>
          </p:nvPr>
        </p:nvSpPr>
        <p:spPr>
          <a:xfrm>
            <a:off x="5910470" y="1550504"/>
            <a:ext cx="6024133" cy="4927668"/>
          </a:xfrm>
        </p:spPr>
        <p:txBody>
          <a:bodyPr>
            <a:normAutofit/>
          </a:bodyPr>
          <a:lstStyle/>
          <a:p>
            <a:pPr algn="just">
              <a:spcAft>
                <a:spcPts val="1200"/>
              </a:spcAft>
            </a:pPr>
            <a:r>
              <a:rPr lang="ro-RO" sz="2600" b="1" dirty="0">
                <a:effectLst>
                  <a:outerShdw blurRad="38100" dist="38100" dir="2700000" algn="tl">
                    <a:srgbClr val="000000">
                      <a:alpha val="43137"/>
                    </a:srgbClr>
                  </a:outerShdw>
                </a:effectLst>
              </a:rPr>
              <a:t>     </a:t>
            </a:r>
            <a:r>
              <a:rPr lang="ro-RO" b="1" dirty="0">
                <a:effectLst>
                  <a:outerShdw blurRad="38100" dist="38100" dir="2700000" algn="tl">
                    <a:srgbClr val="000000">
                      <a:alpha val="43137"/>
                    </a:srgbClr>
                  </a:outerShdw>
                </a:effectLst>
                <a:latin typeface="+mj-lt"/>
              </a:rPr>
              <a:t>Accidentul de circulație este evenimentul care întrunește cumulativ următoarele condiții:</a:t>
            </a:r>
          </a:p>
          <a:p>
            <a:pPr algn="just">
              <a:spcAft>
                <a:spcPts val="1200"/>
              </a:spcAft>
            </a:pPr>
            <a:r>
              <a:rPr lang="ro-RO" b="1" dirty="0">
                <a:effectLst>
                  <a:outerShdw blurRad="38100" dist="38100" dir="2700000" algn="tl">
                    <a:srgbClr val="000000">
                      <a:alpha val="43137"/>
                    </a:srgbClr>
                  </a:outerShdw>
                </a:effectLst>
                <a:latin typeface="+mj-lt"/>
              </a:rPr>
              <a:t>1) S-a produs pe un drum public ori a avut originea într-un asemenea loc.</a:t>
            </a:r>
          </a:p>
          <a:p>
            <a:pPr algn="just">
              <a:spcAft>
                <a:spcPts val="1200"/>
              </a:spcAft>
            </a:pPr>
            <a:r>
              <a:rPr lang="ro-RO" b="1" dirty="0">
                <a:effectLst>
                  <a:outerShdw blurRad="38100" dist="38100" dir="2700000" algn="tl">
                    <a:srgbClr val="000000">
                      <a:alpha val="43137"/>
                    </a:srgbClr>
                  </a:outerShdw>
                </a:effectLst>
                <a:latin typeface="+mj-lt"/>
              </a:rPr>
              <a:t>2) A avut ca urmare decesul, rănirea uneia sau mai multor persoane ori avarierea a cel puțin unui vehicul sau alte pagube materiale.</a:t>
            </a:r>
          </a:p>
          <a:p>
            <a:pPr algn="just">
              <a:spcAft>
                <a:spcPts val="1200"/>
              </a:spcAft>
            </a:pPr>
            <a:r>
              <a:rPr lang="ro-RO" b="1" dirty="0">
                <a:effectLst>
                  <a:outerShdw blurRad="38100" dist="38100" dir="2700000" algn="tl">
                    <a:srgbClr val="000000">
                      <a:alpha val="43137"/>
                    </a:srgbClr>
                  </a:outerShdw>
                </a:effectLst>
                <a:latin typeface="+mj-lt"/>
              </a:rPr>
              <a:t>3) În eveniment a fost implicat cel puțin un vehicul în mișcare.</a:t>
            </a:r>
          </a:p>
          <a:p>
            <a:pPr algn="just">
              <a:spcAft>
                <a:spcPts val="1200"/>
              </a:spcAft>
            </a:pPr>
            <a:r>
              <a:rPr lang="ro-RO" b="1" dirty="0">
                <a:effectLst>
                  <a:outerShdw blurRad="38100" dist="38100" dir="2700000" algn="tl">
                    <a:srgbClr val="000000">
                      <a:alpha val="43137"/>
                    </a:srgbClr>
                  </a:outerShdw>
                </a:effectLst>
                <a:latin typeface="+mj-lt"/>
              </a:rPr>
              <a:t>(art. 75 din OUG 195)</a:t>
            </a:r>
          </a:p>
          <a:p>
            <a:pPr algn="just">
              <a:spcAft>
                <a:spcPts val="1200"/>
              </a:spcAft>
            </a:pPr>
            <a:endParaRPr lang="ro-RO" sz="2400" dirty="0"/>
          </a:p>
        </p:txBody>
      </p:sp>
    </p:spTree>
    <p:extLst>
      <p:ext uri="{BB962C8B-B14F-4D97-AF65-F5344CB8AC3E}">
        <p14:creationId xmlns:p14="http://schemas.microsoft.com/office/powerpoint/2010/main" val="973458858"/>
      </p:ext>
    </p:extLst>
  </p:cSld>
  <p:clrMapOvr>
    <a:overrideClrMapping bg1="dk1" tx1="lt1" bg2="dk2" tx2="lt2" accent1="accent1" accent2="accent2" accent3="accent3" accent4="accent4" accent5="accent5" accent6="accent6" hlink="hlink" folHlink="folHlink"/>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pic>
        <p:nvPicPr>
          <p:cNvPr id="5" name="Imagine 4" descr="O imagine care conține interior, masă, scaun, computer&#10;&#10;Descriere generată automat">
            <a:extLst>
              <a:ext uri="{FF2B5EF4-FFF2-40B4-BE49-F238E27FC236}">
                <a16:creationId xmlns:a16="http://schemas.microsoft.com/office/drawing/2014/main" id="{5EFDDE2E-1293-418A-B8DD-6AEED747E39B}"/>
              </a:ext>
            </a:extLst>
          </p:cNvPr>
          <p:cNvPicPr>
            <a:picLocks noChangeAspect="1"/>
          </p:cNvPicPr>
          <p:nvPr/>
        </p:nvPicPr>
        <p:blipFill rotWithShape="1">
          <a:blip r:embed="rId2">
            <a:extLst>
              <a:ext uri="{28A0092B-C50C-407E-A947-70E740481C1C}">
                <a14:useLocalDpi xmlns:a14="http://schemas.microsoft.com/office/drawing/2010/main" val="0"/>
              </a:ext>
            </a:extLst>
          </a:blip>
          <a:srcRect l="4521"/>
          <a:stretch/>
        </p:blipFill>
        <p:spPr>
          <a:xfrm>
            <a:off x="0" y="0"/>
            <a:ext cx="6024134" cy="6857990"/>
          </a:xfrm>
          <a:custGeom>
            <a:avLst/>
            <a:gdLst/>
            <a:ahLst/>
            <a:cxnLst/>
            <a:rect l="l" t="t" r="r" b="b"/>
            <a:pathLst>
              <a:path w="6024154" h="685800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p:spPr>
      </p:pic>
      <p:sp>
        <p:nvSpPr>
          <p:cNvPr id="3" name="Subtitlu 2">
            <a:extLst>
              <a:ext uri="{FF2B5EF4-FFF2-40B4-BE49-F238E27FC236}">
                <a16:creationId xmlns:a16="http://schemas.microsoft.com/office/drawing/2014/main" id="{F6A88B8A-F595-4C21-B5B6-E70800A27DED}"/>
              </a:ext>
            </a:extLst>
          </p:cNvPr>
          <p:cNvSpPr>
            <a:spLocks noGrp="1"/>
          </p:cNvSpPr>
          <p:nvPr>
            <p:ph type="subTitle" idx="4294967295"/>
          </p:nvPr>
        </p:nvSpPr>
        <p:spPr>
          <a:xfrm>
            <a:off x="5933404" y="309489"/>
            <a:ext cx="6024134" cy="6169099"/>
          </a:xfrm>
        </p:spPr>
        <p:txBody>
          <a:bodyPr>
            <a:normAutofit fontScale="92500" lnSpcReduction="10000"/>
          </a:bodyPr>
          <a:lstStyle/>
          <a:p>
            <a:pPr algn="just">
              <a:spcAft>
                <a:spcPts val="1200"/>
              </a:spcAft>
              <a:buFont typeface="Wingdings" panose="05000000000000000000" pitchFamily="2" charset="2"/>
              <a:buChar char="Ø"/>
            </a:pPr>
            <a:r>
              <a:rPr lang="ro-RO" sz="2400" dirty="0"/>
              <a:t> </a:t>
            </a:r>
            <a:r>
              <a:rPr lang="ro-RO" sz="2400" b="1" dirty="0">
                <a:effectLst>
                  <a:outerShdw blurRad="38100" dist="38100" dir="2700000" algn="tl">
                    <a:srgbClr val="000000">
                      <a:alpha val="43137"/>
                    </a:srgbClr>
                  </a:outerShdw>
                </a:effectLst>
              </a:rPr>
              <a:t>Accidentele</a:t>
            </a:r>
            <a:r>
              <a:rPr lang="fr-FR" sz="2400" b="1" dirty="0">
                <a:effectLst>
                  <a:outerShdw blurRad="38100" dist="38100" dir="2700000" algn="tl">
                    <a:srgbClr val="000000">
                      <a:alpha val="43137"/>
                    </a:srgbClr>
                  </a:outerShdw>
                </a:effectLst>
              </a:rPr>
              <a:t> de circula</a:t>
            </a:r>
            <a:r>
              <a:rPr lang="ro-RO" sz="2400" b="1" dirty="0">
                <a:effectLst>
                  <a:outerShdw blurRad="38100" dist="38100" dir="2700000" algn="tl">
                    <a:srgbClr val="000000">
                      <a:alpha val="43137"/>
                    </a:srgbClr>
                  </a:outerShdw>
                </a:effectLst>
              </a:rPr>
              <a:t>ție</a:t>
            </a:r>
            <a:r>
              <a:rPr lang="fr-FR" sz="2400" b="1" dirty="0">
                <a:effectLst>
                  <a:outerShdw blurRad="38100" dist="38100" dir="2700000" algn="tl">
                    <a:srgbClr val="000000">
                      <a:alpha val="43137"/>
                    </a:srgbClr>
                  </a:outerShdw>
                </a:effectLst>
              </a:rPr>
              <a:t> </a:t>
            </a:r>
            <a:r>
              <a:rPr lang="ro-RO" sz="2400" b="1" dirty="0">
                <a:effectLst>
                  <a:outerShdw blurRad="38100" dist="38100" dir="2700000" algn="tl">
                    <a:srgbClr val="000000">
                      <a:alpha val="43137"/>
                    </a:srgbClr>
                  </a:outerShdw>
                </a:effectLst>
              </a:rPr>
              <a:t>sunt de două feluri:</a:t>
            </a:r>
          </a:p>
          <a:p>
            <a:pPr marL="0" indent="0" algn="just">
              <a:spcBef>
                <a:spcPts val="600"/>
              </a:spcBef>
              <a:spcAft>
                <a:spcPts val="600"/>
              </a:spcAft>
              <a:buNone/>
            </a:pPr>
            <a:r>
              <a:rPr lang="ro-RO" sz="2400" b="1" dirty="0">
                <a:effectLst>
                  <a:outerShdw blurRad="38100" dist="38100" dir="2700000" algn="tl">
                    <a:srgbClr val="000000">
                      <a:alpha val="43137"/>
                    </a:srgbClr>
                  </a:outerShdw>
                </a:effectLst>
              </a:rPr>
              <a:t>     </a:t>
            </a:r>
            <a:r>
              <a:rPr lang="fr-FR" sz="2400" b="1" dirty="0">
                <a:effectLst>
                  <a:outerShdw blurRad="38100" dist="38100" dir="2700000" algn="tl">
                    <a:srgbClr val="000000">
                      <a:alpha val="43137"/>
                    </a:srgbClr>
                  </a:outerShdw>
                </a:effectLst>
              </a:rPr>
              <a:t>-</a:t>
            </a:r>
            <a:r>
              <a:rPr lang="ro-RO" sz="2400" b="1" dirty="0">
                <a:effectLst>
                  <a:outerShdw blurRad="38100" dist="38100" dir="2700000" algn="tl">
                    <a:srgbClr val="000000">
                      <a:alpha val="43137"/>
                    </a:srgbClr>
                  </a:outerShdw>
                </a:effectLst>
              </a:rPr>
              <a:t> </a:t>
            </a:r>
            <a:r>
              <a:rPr lang="fr-FR" sz="2400" b="1" dirty="0">
                <a:effectLst>
                  <a:outerShdw blurRad="38100" dist="38100" dir="2700000" algn="tl">
                    <a:srgbClr val="000000">
                      <a:alpha val="43137"/>
                    </a:srgbClr>
                  </a:outerShdw>
                </a:effectLst>
              </a:rPr>
              <a:t>Cu </a:t>
            </a:r>
            <a:r>
              <a:rPr lang="ro-RO" sz="2400" b="1" dirty="0">
                <a:effectLst>
                  <a:outerShdw blurRad="38100" dist="38100" dir="2700000" algn="tl">
                    <a:srgbClr val="000000">
                      <a:alpha val="43137"/>
                    </a:srgbClr>
                  </a:outerShdw>
                </a:effectLst>
              </a:rPr>
              <a:t>avarii;</a:t>
            </a:r>
          </a:p>
          <a:p>
            <a:pPr marL="0" indent="0" algn="just">
              <a:spcBef>
                <a:spcPts val="600"/>
              </a:spcBef>
              <a:spcAft>
                <a:spcPts val="600"/>
              </a:spcAft>
              <a:buNone/>
            </a:pPr>
            <a:r>
              <a:rPr lang="ro-RO" sz="2400" b="1" dirty="0">
                <a:effectLst>
                  <a:outerShdw blurRad="38100" dist="38100" dir="2700000" algn="tl">
                    <a:srgbClr val="000000">
                      <a:alpha val="43137"/>
                    </a:srgbClr>
                  </a:outerShdw>
                </a:effectLst>
              </a:rPr>
              <a:t>     </a:t>
            </a:r>
            <a:r>
              <a:rPr lang="fr-FR" sz="2400" b="1" dirty="0">
                <a:effectLst>
                  <a:outerShdw blurRad="38100" dist="38100" dir="2700000" algn="tl">
                    <a:srgbClr val="000000">
                      <a:alpha val="43137"/>
                    </a:srgbClr>
                  </a:outerShdw>
                </a:effectLst>
              </a:rPr>
              <a:t>-</a:t>
            </a:r>
            <a:r>
              <a:rPr lang="ro-RO" sz="2400" b="1" dirty="0">
                <a:effectLst>
                  <a:outerShdw blurRad="38100" dist="38100" dir="2700000" algn="tl">
                    <a:srgbClr val="000000">
                      <a:alpha val="43137"/>
                    </a:srgbClr>
                  </a:outerShdw>
                </a:effectLst>
              </a:rPr>
              <a:t> </a:t>
            </a:r>
            <a:r>
              <a:rPr lang="fr-FR" sz="2400" b="1" dirty="0">
                <a:effectLst>
                  <a:outerShdw blurRad="38100" dist="38100" dir="2700000" algn="tl">
                    <a:srgbClr val="000000">
                      <a:alpha val="43137"/>
                    </a:srgbClr>
                  </a:outerShdw>
                </a:effectLst>
              </a:rPr>
              <a:t>Cu victime</a:t>
            </a:r>
            <a:r>
              <a:rPr lang="ro-RO" sz="2400" b="1" dirty="0">
                <a:effectLst>
                  <a:outerShdw blurRad="38100" dist="38100" dir="2700000" algn="tl">
                    <a:srgbClr val="000000">
                      <a:alpha val="43137"/>
                    </a:srgbClr>
                  </a:outerShdw>
                </a:effectLst>
              </a:rPr>
              <a:t>;</a:t>
            </a:r>
            <a:endParaRPr lang="fr-FR" sz="2400" b="1" dirty="0">
              <a:effectLst>
                <a:outerShdw blurRad="38100" dist="38100" dir="2700000" algn="tl">
                  <a:srgbClr val="000000">
                    <a:alpha val="43137"/>
                  </a:srgbClr>
                </a:outerShdw>
              </a:effectLst>
            </a:endParaRPr>
          </a:p>
          <a:p>
            <a:pPr marL="0" indent="0" algn="just">
              <a:spcAft>
                <a:spcPts val="1200"/>
              </a:spcAft>
              <a:buNone/>
            </a:pPr>
            <a:r>
              <a:rPr lang="ro-RO" sz="2400" dirty="0"/>
              <a:t>1</a:t>
            </a:r>
            <a:r>
              <a:rPr lang="ro-RO" sz="2400" dirty="0">
                <a:effectLst>
                  <a:outerShdw blurRad="38100" dist="38100" dir="2700000" algn="tl">
                    <a:srgbClr val="000000">
                      <a:alpha val="43137"/>
                    </a:srgbClr>
                  </a:outerShdw>
                </a:effectLst>
              </a:rPr>
              <a:t>. În cazul accidentelor de circulaţie din care au rezultat numai pagube materiale: </a:t>
            </a:r>
          </a:p>
          <a:p>
            <a:pPr algn="just">
              <a:spcAft>
                <a:spcPts val="1200"/>
              </a:spcAft>
              <a:buFont typeface="Wingdings" panose="05000000000000000000" pitchFamily="2" charset="2"/>
              <a:buChar char="Ø"/>
            </a:pPr>
            <a:r>
              <a:rPr lang="ro-RO" sz="2400" dirty="0">
                <a:effectLst>
                  <a:outerShdw blurRad="38100" dist="38100" dir="2700000" algn="tl">
                    <a:srgbClr val="000000">
                      <a:alpha val="43137"/>
                    </a:srgbClr>
                  </a:outerShdw>
                </a:effectLst>
              </a:rPr>
              <a:t>conducătorii vehiculelor sunt obligați să se supună testării aerului expirat în vederea stabilirii alcoolemiei ori a consumului de produse sau substanţe stupefiante ori al medicamentelor cu efecte similare acestora. </a:t>
            </a:r>
          </a:p>
          <a:p>
            <a:pPr algn="just">
              <a:spcAft>
                <a:spcPts val="1200"/>
              </a:spcAft>
              <a:buFont typeface="Wingdings" panose="05000000000000000000" pitchFamily="2" charset="2"/>
              <a:buChar char="Ø"/>
            </a:pPr>
            <a:r>
              <a:rPr lang="ro-RO" sz="2400" dirty="0">
                <a:effectLst>
                  <a:outerShdw blurRad="38100" dist="38100" dir="2700000" algn="tl">
                    <a:srgbClr val="000000">
                      <a:alpha val="43137"/>
                    </a:srgbClr>
                  </a:outerShdw>
                </a:effectLst>
              </a:rPr>
              <a:t> Dacă rezultatul testării arată o concentraţie mai mare de 0,40 mg/l alcool pur în aerul expirat sau indică prezenţa în organism a substanţelor ori produselor stupefiante sau a medicamentelor cu efecte similare, conducătorii de vehicule sunt obligați să se supună recoltării probelor biologice.</a:t>
            </a:r>
          </a:p>
        </p:txBody>
      </p:sp>
    </p:spTree>
    <p:extLst>
      <p:ext uri="{BB962C8B-B14F-4D97-AF65-F5344CB8AC3E}">
        <p14:creationId xmlns:p14="http://schemas.microsoft.com/office/powerpoint/2010/main" val="3808766863"/>
      </p:ext>
    </p:extLst>
  </p:cSld>
  <p:clrMapOvr>
    <a:overrideClrMapping bg1="dk1" tx1="lt1" bg2="dk2" tx2="lt2" accent1="accent1" accent2="accent2" accent3="accent3" accent4="accent4" accent5="accent5" accent6="accent6" hlink="hlink" folHlink="folHlink"/>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pic>
        <p:nvPicPr>
          <p:cNvPr id="5" name="Imagine 4" descr="O imagine care conține interior, masă, scaun, computer&#10;&#10;Descriere generată automat">
            <a:extLst>
              <a:ext uri="{FF2B5EF4-FFF2-40B4-BE49-F238E27FC236}">
                <a16:creationId xmlns:a16="http://schemas.microsoft.com/office/drawing/2014/main" id="{5EFDDE2E-1293-418A-B8DD-6AEED747E39B}"/>
              </a:ext>
            </a:extLst>
          </p:cNvPr>
          <p:cNvPicPr>
            <a:picLocks noChangeAspect="1"/>
          </p:cNvPicPr>
          <p:nvPr/>
        </p:nvPicPr>
        <p:blipFill rotWithShape="1">
          <a:blip r:embed="rId2">
            <a:extLst>
              <a:ext uri="{28A0092B-C50C-407E-A947-70E740481C1C}">
                <a14:useLocalDpi xmlns:a14="http://schemas.microsoft.com/office/drawing/2010/main" val="0"/>
              </a:ext>
            </a:extLst>
          </a:blip>
          <a:srcRect l="4521"/>
          <a:stretch/>
        </p:blipFill>
        <p:spPr>
          <a:xfrm>
            <a:off x="0" y="0"/>
            <a:ext cx="6024134" cy="6857990"/>
          </a:xfrm>
          <a:custGeom>
            <a:avLst/>
            <a:gdLst/>
            <a:ahLst/>
            <a:cxnLst/>
            <a:rect l="l" t="t" r="r" b="b"/>
            <a:pathLst>
              <a:path w="6024154" h="685800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p:spPr>
      </p:pic>
      <p:sp>
        <p:nvSpPr>
          <p:cNvPr id="3" name="Subtitlu 2">
            <a:extLst>
              <a:ext uri="{FF2B5EF4-FFF2-40B4-BE49-F238E27FC236}">
                <a16:creationId xmlns:a16="http://schemas.microsoft.com/office/drawing/2014/main" id="{F6A88B8A-F595-4C21-B5B6-E70800A27DED}"/>
              </a:ext>
            </a:extLst>
          </p:cNvPr>
          <p:cNvSpPr>
            <a:spLocks noGrp="1"/>
          </p:cNvSpPr>
          <p:nvPr>
            <p:ph type="subTitle" idx="4294967295"/>
          </p:nvPr>
        </p:nvSpPr>
        <p:spPr>
          <a:xfrm>
            <a:off x="5933404" y="1350498"/>
            <a:ext cx="6024134" cy="5128090"/>
          </a:xfrm>
        </p:spPr>
        <p:txBody>
          <a:bodyPr>
            <a:normAutofit/>
          </a:bodyPr>
          <a:lstStyle/>
          <a:p>
            <a:pPr algn="just">
              <a:spcAft>
                <a:spcPts val="1200"/>
              </a:spcAft>
              <a:buFont typeface="Wingdings" panose="05000000000000000000" pitchFamily="2" charset="2"/>
              <a:buChar char="Ø"/>
            </a:pPr>
            <a:r>
              <a:rPr lang="ro-RO" sz="2400" dirty="0"/>
              <a:t> </a:t>
            </a:r>
            <a:r>
              <a:rPr lang="ro-RO" sz="2400" dirty="0">
                <a:effectLst>
                  <a:outerShdw blurRad="38100" dist="38100" dir="2700000" algn="tl">
                    <a:srgbClr val="000000">
                      <a:alpha val="43137"/>
                    </a:srgbClr>
                  </a:outerShdw>
                </a:effectLst>
                <a:latin typeface="+mj-lt"/>
              </a:rPr>
              <a:t>Pentru vehiculele implicate în accidente de circulaţie din care au rezultat pagube materiale, poliția rutieră eliberează proprietarilor sau deținătorilor acestora autorizație de reparații, al cărei model este prevăzut în anexa nr. 1C, cu excepția situației în care s-a încheiat o constatare amiabilă de accident a cărei validitate a fost atestată de societatea de asigurări abilitată, în condițiile legii, caz în care reparațiile pot fi efectuate în baza actului de atestare.</a:t>
            </a:r>
          </a:p>
        </p:txBody>
      </p:sp>
    </p:spTree>
    <p:extLst>
      <p:ext uri="{BB962C8B-B14F-4D97-AF65-F5344CB8AC3E}">
        <p14:creationId xmlns:p14="http://schemas.microsoft.com/office/powerpoint/2010/main" val="3254464428"/>
      </p:ext>
    </p:extLst>
  </p:cSld>
  <p:clrMapOvr>
    <a:overrideClrMapping bg1="dk1" tx1="lt1" bg2="dk2" tx2="lt2" accent1="accent1" accent2="accent2" accent3="accent3" accent4="accent4" accent5="accent5" accent6="accent6" hlink="hlink" folHlink="folHlink"/>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pic>
        <p:nvPicPr>
          <p:cNvPr id="5" name="Imagine 4" descr="O imagine care conține interior, masă, scaun, computer&#10;&#10;Descriere generată automat">
            <a:extLst>
              <a:ext uri="{FF2B5EF4-FFF2-40B4-BE49-F238E27FC236}">
                <a16:creationId xmlns:a16="http://schemas.microsoft.com/office/drawing/2014/main" id="{5EFDDE2E-1293-418A-B8DD-6AEED747E39B}"/>
              </a:ext>
            </a:extLst>
          </p:cNvPr>
          <p:cNvPicPr>
            <a:picLocks noChangeAspect="1"/>
          </p:cNvPicPr>
          <p:nvPr/>
        </p:nvPicPr>
        <p:blipFill rotWithShape="1">
          <a:blip r:embed="rId2">
            <a:extLst>
              <a:ext uri="{28A0092B-C50C-407E-A947-70E740481C1C}">
                <a14:useLocalDpi xmlns:a14="http://schemas.microsoft.com/office/drawing/2010/main" val="0"/>
              </a:ext>
            </a:extLst>
          </a:blip>
          <a:srcRect l="4521"/>
          <a:stretch/>
        </p:blipFill>
        <p:spPr>
          <a:xfrm>
            <a:off x="0" y="0"/>
            <a:ext cx="6024134" cy="6857990"/>
          </a:xfrm>
          <a:custGeom>
            <a:avLst/>
            <a:gdLst/>
            <a:ahLst/>
            <a:cxnLst/>
            <a:rect l="l" t="t" r="r" b="b"/>
            <a:pathLst>
              <a:path w="6024154" h="685800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p:spPr>
      </p:pic>
      <p:sp>
        <p:nvSpPr>
          <p:cNvPr id="3" name="Subtitlu 2">
            <a:extLst>
              <a:ext uri="{FF2B5EF4-FFF2-40B4-BE49-F238E27FC236}">
                <a16:creationId xmlns:a16="http://schemas.microsoft.com/office/drawing/2014/main" id="{F6A88B8A-F595-4C21-B5B6-E70800A27DED}"/>
              </a:ext>
            </a:extLst>
          </p:cNvPr>
          <p:cNvSpPr>
            <a:spLocks noGrp="1"/>
          </p:cNvSpPr>
          <p:nvPr>
            <p:ph type="subTitle" idx="4294967295"/>
          </p:nvPr>
        </p:nvSpPr>
        <p:spPr>
          <a:xfrm>
            <a:off x="5777949" y="225287"/>
            <a:ext cx="6228522" cy="6453809"/>
          </a:xfrm>
        </p:spPr>
        <p:txBody>
          <a:bodyPr>
            <a:normAutofit fontScale="92500"/>
          </a:bodyPr>
          <a:lstStyle/>
          <a:p>
            <a:pPr algn="just">
              <a:spcAft>
                <a:spcPts val="1200"/>
              </a:spcAft>
              <a:buFont typeface="Wingdings" panose="05000000000000000000" pitchFamily="2" charset="2"/>
              <a:buChar char="Ø"/>
            </a:pPr>
            <a:r>
              <a:rPr lang="ro-RO" sz="2400" dirty="0"/>
              <a:t> </a:t>
            </a:r>
            <a:r>
              <a:rPr lang="ro-RO" sz="2200" dirty="0"/>
              <a:t>Conducătorii de vehicule implicaţi într-un accident de circulaţie în urma căruia au rezultat numai avarierea vehiculelor şi/sau alte pagube materiale sunt obligați:</a:t>
            </a:r>
          </a:p>
          <a:p>
            <a:pPr algn="just">
              <a:spcAft>
                <a:spcPts val="600"/>
              </a:spcAft>
              <a:buFont typeface="Wingdings" panose="05000000000000000000" pitchFamily="2" charset="2"/>
              <a:buChar char="Ø"/>
            </a:pPr>
            <a:r>
              <a:rPr lang="ro-RO" sz="2200" dirty="0"/>
              <a:t>    a) să scoată imediat vehiculele în afara părții carosabile ori, dacă starea vehiculelor nu permite acest lucru, să le deplaseze cât mai aproape de bordură sau acostament, semnalizându-le prezenţa;</a:t>
            </a:r>
          </a:p>
          <a:p>
            <a:pPr algn="just">
              <a:spcAft>
                <a:spcPts val="600"/>
              </a:spcAft>
              <a:buFont typeface="Wingdings" panose="05000000000000000000" pitchFamily="2" charset="2"/>
              <a:buChar char="Ø"/>
            </a:pPr>
            <a:r>
              <a:rPr lang="ro-RO" sz="2200" dirty="0"/>
              <a:t>    b) să se prezinte la unitatea de poliție competentă pe raza căreia s-a produs accidentul în termen de cel mult 24 de ore de la producerea evenimentului pentru întocmirea documentelor de constatare.</a:t>
            </a:r>
          </a:p>
          <a:p>
            <a:pPr algn="just">
              <a:spcAft>
                <a:spcPts val="600"/>
              </a:spcAft>
              <a:buFont typeface="Wingdings" panose="05000000000000000000" pitchFamily="2" charset="2"/>
              <a:buChar char="Ø"/>
            </a:pPr>
            <a:r>
              <a:rPr lang="ro-RO" sz="2200" dirty="0"/>
              <a:t>Se exceptează:</a:t>
            </a:r>
          </a:p>
          <a:p>
            <a:pPr marL="0" indent="0" algn="just">
              <a:spcAft>
                <a:spcPts val="600"/>
              </a:spcAft>
              <a:buNone/>
            </a:pPr>
            <a:r>
              <a:rPr lang="ro-RO" sz="2200" dirty="0"/>
              <a:t>a) conducătorii vehiculelor care încheie o constatare amiabilă de accident, în condițiile legii;</a:t>
            </a:r>
          </a:p>
          <a:p>
            <a:pPr marL="0" indent="0" algn="just">
              <a:spcAft>
                <a:spcPts val="1200"/>
              </a:spcAft>
              <a:buNone/>
            </a:pPr>
            <a:r>
              <a:rPr lang="ro-RO" sz="2200" dirty="0"/>
              <a:t>b) conducătorul de vehicul care deține o asigurare facultativă de avarii auto, iar accidentul de circulaţie a avut ca rezultat numai avarierea propriului vehicul.</a:t>
            </a:r>
          </a:p>
          <a:p>
            <a:pPr algn="just">
              <a:spcAft>
                <a:spcPts val="1200"/>
              </a:spcAft>
              <a:buFont typeface="Wingdings" panose="05000000000000000000" pitchFamily="2" charset="2"/>
              <a:buChar char="Ø"/>
            </a:pPr>
            <a:endParaRPr lang="ro-RO" sz="2400" dirty="0"/>
          </a:p>
        </p:txBody>
      </p:sp>
    </p:spTree>
    <p:extLst>
      <p:ext uri="{BB962C8B-B14F-4D97-AF65-F5344CB8AC3E}">
        <p14:creationId xmlns:p14="http://schemas.microsoft.com/office/powerpoint/2010/main" val="786088890"/>
      </p:ext>
    </p:extLst>
  </p:cSld>
  <p:clrMapOvr>
    <a:overrideClrMapping bg1="dk1" tx1="lt1" bg2="dk2" tx2="lt2" accent1="accent1" accent2="accent2" accent3="accent3" accent4="accent4" accent5="accent5" accent6="accent6" hlink="hlink" folHlink="folHlink"/>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pic>
        <p:nvPicPr>
          <p:cNvPr id="5" name="Imagine 4" descr="O imagine care conține interior, masă, scaun, computer&#10;&#10;Descriere generată automat">
            <a:extLst>
              <a:ext uri="{FF2B5EF4-FFF2-40B4-BE49-F238E27FC236}">
                <a16:creationId xmlns:a16="http://schemas.microsoft.com/office/drawing/2014/main" id="{5EFDDE2E-1293-418A-B8DD-6AEED747E39B}"/>
              </a:ext>
            </a:extLst>
          </p:cNvPr>
          <p:cNvPicPr>
            <a:picLocks noChangeAspect="1"/>
          </p:cNvPicPr>
          <p:nvPr/>
        </p:nvPicPr>
        <p:blipFill rotWithShape="1">
          <a:blip r:embed="rId2">
            <a:extLst>
              <a:ext uri="{28A0092B-C50C-407E-A947-70E740481C1C}">
                <a14:useLocalDpi xmlns:a14="http://schemas.microsoft.com/office/drawing/2010/main" val="0"/>
              </a:ext>
            </a:extLst>
          </a:blip>
          <a:srcRect l="4521"/>
          <a:stretch/>
        </p:blipFill>
        <p:spPr>
          <a:xfrm>
            <a:off x="0" y="185531"/>
            <a:ext cx="6024134" cy="6857990"/>
          </a:xfrm>
          <a:custGeom>
            <a:avLst/>
            <a:gdLst/>
            <a:ahLst/>
            <a:cxnLst/>
            <a:rect l="l" t="t" r="r" b="b"/>
            <a:pathLst>
              <a:path w="6024154" h="685800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p:spPr>
      </p:pic>
      <p:sp>
        <p:nvSpPr>
          <p:cNvPr id="4" name="Titlu 3">
            <a:extLst>
              <a:ext uri="{FF2B5EF4-FFF2-40B4-BE49-F238E27FC236}">
                <a16:creationId xmlns:a16="http://schemas.microsoft.com/office/drawing/2014/main" id="{ED9AF6A9-6A20-4EE2-8BAA-38BF52C92AD9}"/>
              </a:ext>
            </a:extLst>
          </p:cNvPr>
          <p:cNvSpPr>
            <a:spLocks noGrp="1"/>
          </p:cNvSpPr>
          <p:nvPr>
            <p:ph type="ctrTitle"/>
          </p:nvPr>
        </p:nvSpPr>
        <p:spPr>
          <a:xfrm>
            <a:off x="6024134" y="185531"/>
            <a:ext cx="6167866" cy="1060173"/>
          </a:xfrm>
        </p:spPr>
        <p:txBody>
          <a:bodyPr>
            <a:normAutofit/>
          </a:bodyPr>
          <a:lstStyle/>
          <a:p>
            <a:r>
              <a:rPr lang="ro-RO" sz="2800" b="1" dirty="0">
                <a:effectLst>
                  <a:outerShdw blurRad="38100" dist="38100" dir="2700000" algn="tl">
                    <a:srgbClr val="000000">
                      <a:alpha val="43137"/>
                    </a:srgbClr>
                  </a:outerShdw>
                </a:effectLst>
              </a:rPr>
              <a:t>2. În cazul accidentelor de circulaţie cu victime</a:t>
            </a:r>
          </a:p>
        </p:txBody>
      </p:sp>
      <p:sp>
        <p:nvSpPr>
          <p:cNvPr id="3" name="Subtitlu 2">
            <a:extLst>
              <a:ext uri="{FF2B5EF4-FFF2-40B4-BE49-F238E27FC236}">
                <a16:creationId xmlns:a16="http://schemas.microsoft.com/office/drawing/2014/main" id="{F6A88B8A-F595-4C21-B5B6-E70800A27DED}"/>
              </a:ext>
            </a:extLst>
          </p:cNvPr>
          <p:cNvSpPr>
            <a:spLocks noGrp="1"/>
          </p:cNvSpPr>
          <p:nvPr>
            <p:ph type="subTitle" idx="1"/>
          </p:nvPr>
        </p:nvSpPr>
        <p:spPr>
          <a:xfrm>
            <a:off x="6024134" y="1245703"/>
            <a:ext cx="5815660" cy="5426765"/>
          </a:xfrm>
        </p:spPr>
        <p:txBody>
          <a:bodyPr>
            <a:normAutofit lnSpcReduction="10000"/>
          </a:bodyPr>
          <a:lstStyle/>
          <a:p>
            <a:pPr algn="just">
              <a:spcAft>
                <a:spcPts val="1200"/>
              </a:spcAft>
              <a:buFont typeface="Wingdings" panose="05000000000000000000" pitchFamily="2" charset="2"/>
              <a:buChar char="Ø"/>
            </a:pPr>
            <a:r>
              <a:rPr lang="ro-RO" dirty="0"/>
              <a:t>  Conducătorii de vehicule sau de animale implicaţi în accidente de circulaţie din care a rezultat moartea sau vătămarea integrității corporale ori a sănătății uneia sau mai multor persoane sunt obligați să se supună recoltării probelor biologice în vederea stabilirii alcoolemiei sau, după caz, a consumului de substanţe ori produse stupefiante sau medicamente cu efecte similare acestora.</a:t>
            </a:r>
          </a:p>
          <a:p>
            <a:pPr algn="just">
              <a:spcAft>
                <a:spcPts val="1200"/>
              </a:spcAft>
              <a:buFont typeface="Wingdings" panose="05000000000000000000" pitchFamily="2" charset="2"/>
              <a:buChar char="Ø"/>
            </a:pPr>
            <a:r>
              <a:rPr lang="ro-RO" dirty="0"/>
              <a:t>  Conducătorul unui vehicul implicat într-un accident de circulaţie în urma căruia a rezultat moartea sau vătămarea integrității corporale ori a sănătății unei persoane este obligat să ia măsuri de anunțare imediată a poliției, să nu modifice sau să șteargă urmele accidentului şi să nu părăsească locul faptei.</a:t>
            </a:r>
          </a:p>
          <a:p>
            <a:pPr algn="just">
              <a:spcAft>
                <a:spcPts val="1200"/>
              </a:spcAft>
            </a:pPr>
            <a:endParaRPr lang="ro-RO" sz="2400" dirty="0"/>
          </a:p>
        </p:txBody>
      </p:sp>
    </p:spTree>
    <p:extLst>
      <p:ext uri="{BB962C8B-B14F-4D97-AF65-F5344CB8AC3E}">
        <p14:creationId xmlns:p14="http://schemas.microsoft.com/office/powerpoint/2010/main" val="2920807720"/>
      </p:ext>
    </p:extLst>
  </p:cSld>
  <p:clrMapOvr>
    <a:overrideClrMapping bg1="dk1" tx1="lt1" bg2="dk2" tx2="lt2" accent1="accent1" accent2="accent2" accent3="accent3" accent4="accent4" accent5="accent5" accent6="accent6" hlink="hlink" folHlink="folHlink"/>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pic>
        <p:nvPicPr>
          <p:cNvPr id="5" name="Imagine 4" descr="O imagine care conține interior, masă, scaun, computer&#10;&#10;Descriere generată automat">
            <a:extLst>
              <a:ext uri="{FF2B5EF4-FFF2-40B4-BE49-F238E27FC236}">
                <a16:creationId xmlns:a16="http://schemas.microsoft.com/office/drawing/2014/main" id="{5EFDDE2E-1293-418A-B8DD-6AEED747E39B}"/>
              </a:ext>
            </a:extLst>
          </p:cNvPr>
          <p:cNvPicPr>
            <a:picLocks noChangeAspect="1"/>
          </p:cNvPicPr>
          <p:nvPr/>
        </p:nvPicPr>
        <p:blipFill rotWithShape="1">
          <a:blip r:embed="rId2">
            <a:extLst>
              <a:ext uri="{28A0092B-C50C-407E-A947-70E740481C1C}">
                <a14:useLocalDpi xmlns:a14="http://schemas.microsoft.com/office/drawing/2010/main" val="0"/>
              </a:ext>
            </a:extLst>
          </a:blip>
          <a:srcRect l="4521"/>
          <a:stretch/>
        </p:blipFill>
        <p:spPr>
          <a:xfrm>
            <a:off x="0" y="0"/>
            <a:ext cx="6024134" cy="6857990"/>
          </a:xfrm>
          <a:custGeom>
            <a:avLst/>
            <a:gdLst/>
            <a:ahLst/>
            <a:cxnLst/>
            <a:rect l="l" t="t" r="r" b="b"/>
            <a:pathLst>
              <a:path w="6024154" h="685800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p:spPr>
      </p:pic>
      <p:sp>
        <p:nvSpPr>
          <p:cNvPr id="3" name="Subtitlu 2">
            <a:extLst>
              <a:ext uri="{FF2B5EF4-FFF2-40B4-BE49-F238E27FC236}">
                <a16:creationId xmlns:a16="http://schemas.microsoft.com/office/drawing/2014/main" id="{F6A88B8A-F595-4C21-B5B6-E70800A27DED}"/>
              </a:ext>
            </a:extLst>
          </p:cNvPr>
          <p:cNvSpPr>
            <a:spLocks noGrp="1"/>
          </p:cNvSpPr>
          <p:nvPr>
            <p:ph type="subTitle" idx="4294967295"/>
          </p:nvPr>
        </p:nvSpPr>
        <p:spPr>
          <a:xfrm>
            <a:off x="5817704" y="562707"/>
            <a:ext cx="6153902" cy="6182649"/>
          </a:xfrm>
        </p:spPr>
        <p:txBody>
          <a:bodyPr>
            <a:normAutofit fontScale="92500" lnSpcReduction="10000"/>
          </a:bodyPr>
          <a:lstStyle/>
          <a:p>
            <a:pPr algn="just">
              <a:spcAft>
                <a:spcPts val="1200"/>
              </a:spcAft>
              <a:buFont typeface="Wingdings" panose="05000000000000000000" pitchFamily="2" charset="2"/>
              <a:buChar char="Ø"/>
            </a:pPr>
            <a:r>
              <a:rPr lang="ro-RO" sz="2600" dirty="0"/>
              <a:t>   Orice persoană care este implicată sau are cunoștință de producerea unui accident de circulaţie în urma căruia a rezultat moartea sau vătămarea integrității corporale ori a sănătății uneia sau a mai multor persoane, precum şi în situația în care în eveniment este implicat un vehicul care transportă mărfuri periculoase este obligată să anunțe de îndată poliția şi să apeleze numărul național unic pentru apeluri de urgență 112, existent în rețelele de telefonie din România.</a:t>
            </a:r>
          </a:p>
          <a:p>
            <a:pPr algn="just">
              <a:spcAft>
                <a:spcPts val="1200"/>
              </a:spcAft>
              <a:buFont typeface="Wingdings" panose="05000000000000000000" pitchFamily="2" charset="2"/>
              <a:buChar char="Ø"/>
            </a:pPr>
            <a:r>
              <a:rPr lang="ro-RO" sz="2600" dirty="0"/>
              <a:t>  Este interzis oricărei persoane să schimbe poziția vehiculului implicat într-un accident de circulaţie în urma căruia a rezultat moartea sau vătămarea integrității corporale ori a sănătății uneia sau a mai multor persoane, să modifice starea locului sau să șteargă urmele accidentului fără încuviințarea poliției care cercetează accidentul.</a:t>
            </a:r>
          </a:p>
          <a:p>
            <a:pPr algn="just">
              <a:spcAft>
                <a:spcPts val="1200"/>
              </a:spcAft>
            </a:pPr>
            <a:endParaRPr lang="ro-RO" sz="2400" dirty="0"/>
          </a:p>
        </p:txBody>
      </p:sp>
    </p:spTree>
    <p:extLst>
      <p:ext uri="{BB962C8B-B14F-4D97-AF65-F5344CB8AC3E}">
        <p14:creationId xmlns:p14="http://schemas.microsoft.com/office/powerpoint/2010/main" val="1328567439"/>
      </p:ext>
    </p:extLst>
  </p:cSld>
  <p:clrMapOvr>
    <a:overrideClrMapping bg1="dk1" tx1="lt1" bg2="dk2" tx2="lt2" accent1="accent1" accent2="accent2" accent3="accent3" accent4="accent4" accent5="accent5" accent6="accent6" hlink="hlink" folHlink="folHlink"/>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pic>
        <p:nvPicPr>
          <p:cNvPr id="5" name="Imagine 4" descr="O imagine care conține interior, masă, scaun, computer&#10;&#10;Descriere generată automat">
            <a:extLst>
              <a:ext uri="{FF2B5EF4-FFF2-40B4-BE49-F238E27FC236}">
                <a16:creationId xmlns:a16="http://schemas.microsoft.com/office/drawing/2014/main" id="{5EFDDE2E-1293-418A-B8DD-6AEED747E39B}"/>
              </a:ext>
            </a:extLst>
          </p:cNvPr>
          <p:cNvPicPr>
            <a:picLocks noChangeAspect="1"/>
          </p:cNvPicPr>
          <p:nvPr/>
        </p:nvPicPr>
        <p:blipFill rotWithShape="1">
          <a:blip r:embed="rId2">
            <a:extLst>
              <a:ext uri="{28A0092B-C50C-407E-A947-70E740481C1C}">
                <a14:useLocalDpi xmlns:a14="http://schemas.microsoft.com/office/drawing/2010/main" val="0"/>
              </a:ext>
            </a:extLst>
          </a:blip>
          <a:srcRect l="4521"/>
          <a:stretch/>
        </p:blipFill>
        <p:spPr>
          <a:xfrm>
            <a:off x="0" y="0"/>
            <a:ext cx="6024134" cy="6857990"/>
          </a:xfrm>
          <a:custGeom>
            <a:avLst/>
            <a:gdLst/>
            <a:ahLst/>
            <a:cxnLst/>
            <a:rect l="l" t="t" r="r" b="b"/>
            <a:pathLst>
              <a:path w="6024154" h="685800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p:spPr>
      </p:pic>
      <p:sp>
        <p:nvSpPr>
          <p:cNvPr id="2" name="Titlu 1">
            <a:extLst>
              <a:ext uri="{FF2B5EF4-FFF2-40B4-BE49-F238E27FC236}">
                <a16:creationId xmlns:a16="http://schemas.microsoft.com/office/drawing/2014/main" id="{67E349A7-4CF3-433F-9BBD-054C21DA17E2}"/>
              </a:ext>
            </a:extLst>
          </p:cNvPr>
          <p:cNvSpPr>
            <a:spLocks noGrp="1"/>
          </p:cNvSpPr>
          <p:nvPr>
            <p:ph type="ctrTitle"/>
          </p:nvPr>
        </p:nvSpPr>
        <p:spPr>
          <a:xfrm>
            <a:off x="6024134" y="265043"/>
            <a:ext cx="5818096" cy="1179444"/>
          </a:xfrm>
        </p:spPr>
        <p:txBody>
          <a:bodyPr>
            <a:normAutofit fontScale="90000"/>
          </a:bodyPr>
          <a:lstStyle/>
          <a:p>
            <a:r>
              <a:rPr lang="ro-RO" sz="4000" b="1" dirty="0">
                <a:effectLst>
                  <a:outerShdw blurRad="38100" dist="38100" dir="2700000" algn="tl">
                    <a:srgbClr val="000000">
                      <a:alpha val="43137"/>
                    </a:srgbClr>
                  </a:outerShdw>
                </a:effectLst>
              </a:rPr>
              <a:t>3. Semnalele conducătorilor de vehicule</a:t>
            </a:r>
            <a:endParaRPr lang="ro-RO" dirty="0"/>
          </a:p>
        </p:txBody>
      </p:sp>
      <p:sp>
        <p:nvSpPr>
          <p:cNvPr id="4" name="Subtitlu 3">
            <a:extLst>
              <a:ext uri="{FF2B5EF4-FFF2-40B4-BE49-F238E27FC236}">
                <a16:creationId xmlns:a16="http://schemas.microsoft.com/office/drawing/2014/main" id="{B6D066F8-F48D-4BDE-BAA3-AA7276F9DF2B}"/>
              </a:ext>
            </a:extLst>
          </p:cNvPr>
          <p:cNvSpPr>
            <a:spLocks noGrp="1"/>
          </p:cNvSpPr>
          <p:nvPr>
            <p:ph type="subTitle" idx="1"/>
          </p:nvPr>
        </p:nvSpPr>
        <p:spPr>
          <a:xfrm>
            <a:off x="5938016" y="1709529"/>
            <a:ext cx="6024134" cy="4883427"/>
          </a:xfrm>
        </p:spPr>
        <p:txBody>
          <a:bodyPr/>
          <a:lstStyle/>
          <a:p>
            <a:pPr marL="342900" indent="-342900" algn="just">
              <a:buFont typeface="Wingdings" panose="05000000000000000000" pitchFamily="2" charset="2"/>
              <a:buChar char="Ø"/>
            </a:pPr>
            <a:r>
              <a:rPr lang="ro-RO" dirty="0">
                <a:effectLst>
                  <a:outerShdw blurRad="38100" dist="38100" dir="2700000" algn="tl">
                    <a:srgbClr val="000000">
                      <a:alpha val="43137"/>
                    </a:srgbClr>
                  </a:outerShdw>
                </a:effectLst>
              </a:rPr>
              <a:t>Conducătorii de vehicule semnalizează cu mijloacele de avertizare luminoasă, sonoră sau cu brațul, după caz, înaintea efectuării oricărei manevre sau pentru evitarea unui pericol imediat.</a:t>
            </a:r>
          </a:p>
          <a:p>
            <a:pPr algn="just"/>
            <a:endParaRPr lang="ro-RO" dirty="0">
              <a:effectLst>
                <a:outerShdw blurRad="38100" dist="38100" dir="2700000" algn="tl">
                  <a:srgbClr val="000000">
                    <a:alpha val="43137"/>
                  </a:srgbClr>
                </a:outerShdw>
              </a:effectLst>
            </a:endParaRPr>
          </a:p>
          <a:p>
            <a:pPr marL="342900" indent="-342900" algn="just">
              <a:buFont typeface="Wingdings" panose="05000000000000000000" pitchFamily="2" charset="2"/>
              <a:buChar char="Ø"/>
            </a:pPr>
            <a:r>
              <a:rPr lang="ro-RO" dirty="0">
                <a:effectLst>
                  <a:outerShdw blurRad="38100" dist="38100" dir="2700000" algn="tl">
                    <a:srgbClr val="000000">
                      <a:alpha val="43137"/>
                    </a:srgbClr>
                  </a:outerShdw>
                </a:effectLst>
              </a:rPr>
              <a:t>Mijloacele de avertizare sonoră trebuie folosite de la o distanță de cel puțin 25 m față de cei cărora li se adresează, pe o durată de timp care să asigure perceperea semnalului şi fără să îi determine pe aceștia la manevre ce pot pune în pericol siguranța circulației.</a:t>
            </a:r>
          </a:p>
          <a:p>
            <a:pPr algn="just"/>
            <a:endParaRPr lang="ro-RO" dirty="0">
              <a:effectLst>
                <a:outerShdw blurRad="38100" dist="38100" dir="2700000" algn="tl">
                  <a:srgbClr val="000000">
                    <a:alpha val="43137"/>
                  </a:srgbClr>
                </a:outerShdw>
              </a:effectLst>
            </a:endParaRPr>
          </a:p>
          <a:p>
            <a:pPr algn="just"/>
            <a:endParaRPr lang="ro-RO" dirty="0"/>
          </a:p>
        </p:txBody>
      </p:sp>
    </p:spTree>
    <p:extLst>
      <p:ext uri="{BB962C8B-B14F-4D97-AF65-F5344CB8AC3E}">
        <p14:creationId xmlns:p14="http://schemas.microsoft.com/office/powerpoint/2010/main" val="1992768316"/>
      </p:ext>
    </p:extLst>
  </p:cSld>
  <p:clrMapOvr>
    <a:overrideClrMapping bg1="dk1" tx1="lt1" bg2="dk2" tx2="lt2" accent1="accent1" accent2="accent2" accent3="accent3" accent4="accent4" accent5="accent5" accent6="accent6" hlink="hlink" folHlink="folHlink"/>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pic>
        <p:nvPicPr>
          <p:cNvPr id="5" name="Imagine 4" descr="O imagine care conține interior, masă, scaun, computer&#10;&#10;Descriere generată automat">
            <a:extLst>
              <a:ext uri="{FF2B5EF4-FFF2-40B4-BE49-F238E27FC236}">
                <a16:creationId xmlns:a16="http://schemas.microsoft.com/office/drawing/2014/main" id="{5EFDDE2E-1293-418A-B8DD-6AEED747E39B}"/>
              </a:ext>
            </a:extLst>
          </p:cNvPr>
          <p:cNvPicPr>
            <a:picLocks noChangeAspect="1"/>
          </p:cNvPicPr>
          <p:nvPr/>
        </p:nvPicPr>
        <p:blipFill rotWithShape="1">
          <a:blip r:embed="rId2">
            <a:extLst>
              <a:ext uri="{28A0092B-C50C-407E-A947-70E740481C1C}">
                <a14:useLocalDpi xmlns:a14="http://schemas.microsoft.com/office/drawing/2010/main" val="0"/>
              </a:ext>
            </a:extLst>
          </a:blip>
          <a:srcRect l="4521"/>
          <a:stretch/>
        </p:blipFill>
        <p:spPr>
          <a:xfrm>
            <a:off x="0" y="0"/>
            <a:ext cx="6024134" cy="6857990"/>
          </a:xfrm>
          <a:custGeom>
            <a:avLst/>
            <a:gdLst/>
            <a:ahLst/>
            <a:cxnLst/>
            <a:rect l="l" t="t" r="r" b="b"/>
            <a:pathLst>
              <a:path w="6024154" h="685800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p:spPr>
      </p:pic>
      <p:sp>
        <p:nvSpPr>
          <p:cNvPr id="3" name="Subtitlu 2">
            <a:extLst>
              <a:ext uri="{FF2B5EF4-FFF2-40B4-BE49-F238E27FC236}">
                <a16:creationId xmlns:a16="http://schemas.microsoft.com/office/drawing/2014/main" id="{F6A88B8A-F595-4C21-B5B6-E70800A27DED}"/>
              </a:ext>
            </a:extLst>
          </p:cNvPr>
          <p:cNvSpPr>
            <a:spLocks noGrp="1"/>
          </p:cNvSpPr>
          <p:nvPr>
            <p:ph type="subTitle" idx="4294967295"/>
          </p:nvPr>
        </p:nvSpPr>
        <p:spPr>
          <a:xfrm>
            <a:off x="6096000" y="562707"/>
            <a:ext cx="5875605" cy="6182649"/>
          </a:xfrm>
        </p:spPr>
        <p:txBody>
          <a:bodyPr>
            <a:normAutofit/>
          </a:bodyPr>
          <a:lstStyle/>
          <a:p>
            <a:pPr algn="just">
              <a:spcAft>
                <a:spcPts val="1200"/>
              </a:spcAft>
              <a:buFont typeface="Wingdings" panose="05000000000000000000" pitchFamily="2" charset="2"/>
              <a:buChar char="Ø"/>
            </a:pPr>
            <a:r>
              <a:rPr lang="ro-RO" sz="2400" b="1" dirty="0">
                <a:effectLst>
                  <a:outerShdw blurRad="38100" dist="38100" dir="2700000" algn="tl">
                    <a:srgbClr val="000000">
                      <a:alpha val="43137"/>
                    </a:srgbClr>
                  </a:outerShdw>
                </a:effectLst>
              </a:rPr>
              <a:t>  Semnalizarea cu mijloacele de avertizare sonoră nu poate fi folosită în zonele de acțiune a indicatorului "Claxonarea interzisă".</a:t>
            </a:r>
          </a:p>
          <a:p>
            <a:pPr algn="just">
              <a:spcAft>
                <a:spcPts val="1200"/>
              </a:spcAft>
            </a:pPr>
            <a:r>
              <a:rPr lang="ro-RO" sz="2400" b="1" dirty="0">
                <a:effectLst>
                  <a:outerShdw blurRad="38100" dist="38100" dir="2700000" algn="tl">
                    <a:srgbClr val="000000">
                      <a:alpha val="43137"/>
                    </a:srgbClr>
                  </a:outerShdw>
                </a:effectLst>
              </a:rPr>
              <a:t>Se exceptează:</a:t>
            </a:r>
          </a:p>
          <a:p>
            <a:pPr marL="0" indent="0" algn="just">
              <a:spcAft>
                <a:spcPts val="1200"/>
              </a:spcAft>
              <a:buNone/>
            </a:pPr>
            <a:r>
              <a:rPr lang="ro-RO" sz="2400" b="1" dirty="0">
                <a:effectLst>
                  <a:outerShdw blurRad="38100" dist="38100" dir="2700000" algn="tl">
                    <a:srgbClr val="000000">
                      <a:alpha val="43137"/>
                    </a:srgbClr>
                  </a:outerShdw>
                </a:effectLst>
              </a:rPr>
              <a:t>a) conducătorii autovehiculelor cu regim de circulaţie prioritară când se deplasează în acțiuni de intervenții sau în misiuni care au caracter de urgență;</a:t>
            </a:r>
          </a:p>
          <a:p>
            <a:pPr marL="0" indent="0" algn="just">
              <a:spcAft>
                <a:spcPts val="1200"/>
              </a:spcAft>
              <a:buNone/>
            </a:pPr>
            <a:r>
              <a:rPr lang="ro-RO" sz="2400" b="1" dirty="0">
                <a:effectLst>
                  <a:outerShdw blurRad="38100" dist="38100" dir="2700000" algn="tl">
                    <a:srgbClr val="000000">
                      <a:alpha val="43137"/>
                    </a:srgbClr>
                  </a:outerShdw>
                </a:effectLst>
              </a:rPr>
              <a:t>b) conducătorii autovehiculelor care folosesc acest semnal pentru evitarea unui pericol imediat.</a:t>
            </a:r>
          </a:p>
          <a:p>
            <a:pPr algn="just">
              <a:spcAft>
                <a:spcPts val="1200"/>
              </a:spcAft>
            </a:pPr>
            <a:endParaRPr lang="ro-RO" sz="2400" dirty="0"/>
          </a:p>
        </p:txBody>
      </p:sp>
    </p:spTree>
    <p:extLst>
      <p:ext uri="{BB962C8B-B14F-4D97-AF65-F5344CB8AC3E}">
        <p14:creationId xmlns:p14="http://schemas.microsoft.com/office/powerpoint/2010/main" val="3621141053"/>
      </p:ext>
    </p:extLst>
  </p:cSld>
  <p:clrMapOvr>
    <a:overrideClrMapping bg1="dk1" tx1="lt1" bg2="dk2" tx2="lt2" accent1="accent1" accent2="accent2" accent3="accent3" accent4="accent4" accent5="accent5" accent6="accent6" hlink="hlink" folHlink="folHlink"/>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pic>
        <p:nvPicPr>
          <p:cNvPr id="5" name="Imagine 4" descr="O imagine care conține interior, masă, scaun, computer&#10;&#10;Descriere generată automat">
            <a:extLst>
              <a:ext uri="{FF2B5EF4-FFF2-40B4-BE49-F238E27FC236}">
                <a16:creationId xmlns:a16="http://schemas.microsoft.com/office/drawing/2014/main" id="{5EFDDE2E-1293-418A-B8DD-6AEED747E39B}"/>
              </a:ext>
            </a:extLst>
          </p:cNvPr>
          <p:cNvPicPr>
            <a:picLocks noChangeAspect="1"/>
          </p:cNvPicPr>
          <p:nvPr/>
        </p:nvPicPr>
        <p:blipFill rotWithShape="1">
          <a:blip r:embed="rId2">
            <a:extLst>
              <a:ext uri="{28A0092B-C50C-407E-A947-70E740481C1C}">
                <a14:useLocalDpi xmlns:a14="http://schemas.microsoft.com/office/drawing/2010/main" val="0"/>
              </a:ext>
            </a:extLst>
          </a:blip>
          <a:srcRect l="4521"/>
          <a:stretch/>
        </p:blipFill>
        <p:spPr>
          <a:xfrm>
            <a:off x="0" y="0"/>
            <a:ext cx="6024134" cy="6857990"/>
          </a:xfrm>
          <a:custGeom>
            <a:avLst/>
            <a:gdLst/>
            <a:ahLst/>
            <a:cxnLst/>
            <a:rect l="l" t="t" r="r" b="b"/>
            <a:pathLst>
              <a:path w="6024154" h="685800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p:spPr>
      </p:pic>
      <p:sp>
        <p:nvSpPr>
          <p:cNvPr id="3" name="Subtitlu 2">
            <a:extLst>
              <a:ext uri="{FF2B5EF4-FFF2-40B4-BE49-F238E27FC236}">
                <a16:creationId xmlns:a16="http://schemas.microsoft.com/office/drawing/2014/main" id="{F6A88B8A-F595-4C21-B5B6-E70800A27DED}"/>
              </a:ext>
            </a:extLst>
          </p:cNvPr>
          <p:cNvSpPr>
            <a:spLocks noGrp="1"/>
          </p:cNvSpPr>
          <p:nvPr>
            <p:ph type="subTitle" idx="4294967295"/>
          </p:nvPr>
        </p:nvSpPr>
        <p:spPr>
          <a:xfrm>
            <a:off x="5817704" y="562707"/>
            <a:ext cx="6153902" cy="6182649"/>
          </a:xfrm>
        </p:spPr>
        <p:txBody>
          <a:bodyPr>
            <a:normAutofit lnSpcReduction="10000"/>
          </a:bodyPr>
          <a:lstStyle/>
          <a:p>
            <a:pPr algn="just">
              <a:spcAft>
                <a:spcPts val="1200"/>
              </a:spcAft>
            </a:pPr>
            <a:r>
              <a:rPr lang="ro-RO" sz="2400" b="1" dirty="0">
                <a:effectLst>
                  <a:outerShdw blurRad="38100" dist="38100" dir="2700000" algn="tl">
                    <a:srgbClr val="000000">
                      <a:alpha val="43137"/>
                    </a:srgbClr>
                  </a:outerShdw>
                </a:effectLst>
              </a:rPr>
              <a:t>Conducătorii de autovehicule şi tramvaie sunt obligați să folosească instalațiile de iluminare şi/sau semnalizare a acestora, după cum urmează:</a:t>
            </a:r>
          </a:p>
          <a:p>
            <a:pPr algn="just">
              <a:spcAft>
                <a:spcPts val="1200"/>
              </a:spcAft>
            </a:pPr>
            <a:r>
              <a:rPr lang="ro-RO" sz="2400" b="1" dirty="0">
                <a:effectLst>
                  <a:outerShdw blurRad="38100" dist="38100" dir="2700000" algn="tl">
                    <a:srgbClr val="000000">
                      <a:alpha val="43137"/>
                    </a:srgbClr>
                  </a:outerShdw>
                </a:effectLst>
              </a:rPr>
              <a:t>a)	luminile de poziție sau de staționare pe timpul imobilizării vehiculului pe partea carosabilă în afara localităților, de la lăsarea serii şi până în zorii zilei, ziua când plouă torențial, ninge abundent sau este ceață densă ori în alte condiții care reduc vizibilitatea pe drumul public;</a:t>
            </a:r>
          </a:p>
          <a:p>
            <a:pPr algn="just">
              <a:spcAft>
                <a:spcPts val="1200"/>
              </a:spcAft>
            </a:pPr>
            <a:r>
              <a:rPr lang="ro-RO" sz="2400" b="1" dirty="0">
                <a:effectLst>
                  <a:outerShdw blurRad="38100" dist="38100" dir="2700000" algn="tl">
                    <a:srgbClr val="000000">
                      <a:alpha val="43137"/>
                    </a:srgbClr>
                  </a:outerShdw>
                </a:effectLst>
              </a:rPr>
              <a:t>b)	luminile de întâlnire sau de drum, în mers, atât în localități, cât şi în afara acestora, după gradul de iluminare a drumului public;</a:t>
            </a:r>
          </a:p>
          <a:p>
            <a:pPr algn="just">
              <a:spcAft>
                <a:spcPts val="1200"/>
              </a:spcAft>
            </a:pPr>
            <a:r>
              <a:rPr lang="ro-RO" sz="2400" b="1" dirty="0">
                <a:effectLst>
                  <a:outerShdw blurRad="38100" dist="38100" dir="2700000" algn="tl">
                    <a:srgbClr val="000000">
                      <a:alpha val="43137"/>
                    </a:srgbClr>
                  </a:outerShdw>
                </a:effectLst>
              </a:rPr>
              <a:t>c)	luminile de întâlnire şi cele de ceață pe timp de ceață densă;</a:t>
            </a:r>
          </a:p>
          <a:p>
            <a:pPr algn="just">
              <a:spcAft>
                <a:spcPts val="1200"/>
              </a:spcAft>
            </a:pPr>
            <a:endParaRPr lang="ro-RO" sz="2400" dirty="0"/>
          </a:p>
        </p:txBody>
      </p:sp>
    </p:spTree>
    <p:extLst>
      <p:ext uri="{BB962C8B-B14F-4D97-AF65-F5344CB8AC3E}">
        <p14:creationId xmlns:p14="http://schemas.microsoft.com/office/powerpoint/2010/main" val="2183022380"/>
      </p:ext>
    </p:extLst>
  </p:cSld>
  <p:clrMapOvr>
    <a:overrideClrMapping bg1="dk1" tx1="lt1" bg2="dk2" tx2="lt2" accent1="accent1" accent2="accent2" accent3="accent3" accent4="accent4" accent5="accent5" accent6="accent6" hlink="hlink" folHlink="folHlink"/>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pic>
        <p:nvPicPr>
          <p:cNvPr id="5" name="Imagine 4" descr="O imagine care conține interior, masă, scaun, computer&#10;&#10;Descriere generată automat">
            <a:extLst>
              <a:ext uri="{FF2B5EF4-FFF2-40B4-BE49-F238E27FC236}">
                <a16:creationId xmlns:a16="http://schemas.microsoft.com/office/drawing/2014/main" id="{5EFDDE2E-1293-418A-B8DD-6AEED747E39B}"/>
              </a:ext>
            </a:extLst>
          </p:cNvPr>
          <p:cNvPicPr>
            <a:picLocks noChangeAspect="1"/>
          </p:cNvPicPr>
          <p:nvPr/>
        </p:nvPicPr>
        <p:blipFill rotWithShape="1">
          <a:blip r:embed="rId2">
            <a:extLst>
              <a:ext uri="{28A0092B-C50C-407E-A947-70E740481C1C}">
                <a14:useLocalDpi xmlns:a14="http://schemas.microsoft.com/office/drawing/2010/main" val="0"/>
              </a:ext>
            </a:extLst>
          </a:blip>
          <a:srcRect l="4521"/>
          <a:stretch/>
        </p:blipFill>
        <p:spPr>
          <a:xfrm>
            <a:off x="0" y="0"/>
            <a:ext cx="6024134" cy="6857990"/>
          </a:xfrm>
          <a:custGeom>
            <a:avLst/>
            <a:gdLst/>
            <a:ahLst/>
            <a:cxnLst/>
            <a:rect l="l" t="t" r="r" b="b"/>
            <a:pathLst>
              <a:path w="6024154" h="685800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p:spPr>
      </p:pic>
      <p:sp>
        <p:nvSpPr>
          <p:cNvPr id="3" name="Subtitlu 2">
            <a:extLst>
              <a:ext uri="{FF2B5EF4-FFF2-40B4-BE49-F238E27FC236}">
                <a16:creationId xmlns:a16="http://schemas.microsoft.com/office/drawing/2014/main" id="{F6A88B8A-F595-4C21-B5B6-E70800A27DED}"/>
              </a:ext>
            </a:extLst>
          </p:cNvPr>
          <p:cNvSpPr>
            <a:spLocks noGrp="1"/>
          </p:cNvSpPr>
          <p:nvPr>
            <p:ph type="subTitle" idx="4294967295"/>
          </p:nvPr>
        </p:nvSpPr>
        <p:spPr>
          <a:xfrm>
            <a:off x="5817704" y="562707"/>
            <a:ext cx="6153902" cy="6182649"/>
          </a:xfrm>
        </p:spPr>
        <p:txBody>
          <a:bodyPr>
            <a:normAutofit/>
          </a:bodyPr>
          <a:lstStyle/>
          <a:p>
            <a:pPr algn="just">
              <a:spcAft>
                <a:spcPts val="1200"/>
              </a:spcAft>
            </a:pPr>
            <a:r>
              <a:rPr lang="ro-RO" sz="2400" dirty="0"/>
              <a:t>d)	luminile de întâlnire ale autovehiculelor care însoțesc coloane militare sau cortegii, transportă grupuri organizate de persoane şi cele care tractează alte vehicule sau care transportă mărfuri ori produse periculoase, în timpul zilei;</a:t>
            </a:r>
          </a:p>
          <a:p>
            <a:pPr algn="just">
              <a:spcAft>
                <a:spcPts val="1200"/>
              </a:spcAft>
            </a:pPr>
            <a:r>
              <a:rPr lang="ro-RO" sz="2400" dirty="0"/>
              <a:t>e)	luminile de întâlnire atunci când plouă torențial, ninge abundent ori în alte condiții care reduc vizibilitatea pe drum;</a:t>
            </a:r>
          </a:p>
          <a:p>
            <a:pPr algn="just">
              <a:spcAft>
                <a:spcPts val="1200"/>
              </a:spcAft>
            </a:pPr>
            <a:r>
              <a:rPr lang="ro-RO" sz="2400" dirty="0"/>
              <a:t>f)	luminile pentru mersul înapoi atunci când vehiculul este manevrat către înapoi;</a:t>
            </a:r>
          </a:p>
          <a:p>
            <a:pPr algn="just">
              <a:spcAft>
                <a:spcPts val="1200"/>
              </a:spcAft>
            </a:pPr>
            <a:r>
              <a:rPr lang="ro-RO" sz="2400" dirty="0"/>
              <a:t>g)	luminile indicatoare de direcție pentru semnalizarea schimbării direcției de mers, inclusiv la punerea în mișcare a vehiculului de pe loc.</a:t>
            </a:r>
          </a:p>
          <a:p>
            <a:pPr algn="just">
              <a:spcAft>
                <a:spcPts val="1200"/>
              </a:spcAft>
            </a:pPr>
            <a:endParaRPr lang="ro-RO" sz="2400" dirty="0"/>
          </a:p>
        </p:txBody>
      </p:sp>
    </p:spTree>
    <p:extLst>
      <p:ext uri="{BB962C8B-B14F-4D97-AF65-F5344CB8AC3E}">
        <p14:creationId xmlns:p14="http://schemas.microsoft.com/office/powerpoint/2010/main" val="1022159372"/>
      </p:ext>
    </p:extLst>
  </p:cSld>
  <p:clrMapOvr>
    <a:overrideClrMapping bg1="dk1" tx1="lt1" bg2="dk2" tx2="lt2" accent1="accent1" accent2="accent2" accent3="accent3" accent4="accent4" accent5="accent5" accent6="accent6" hlink="hlink" folHlink="folHlink"/>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pic>
        <p:nvPicPr>
          <p:cNvPr id="5" name="Imagine 4" descr="O imagine care conține interior, masă, scaun, computer&#10;&#10;Descriere generată automat">
            <a:extLst>
              <a:ext uri="{FF2B5EF4-FFF2-40B4-BE49-F238E27FC236}">
                <a16:creationId xmlns:a16="http://schemas.microsoft.com/office/drawing/2014/main" id="{5EFDDE2E-1293-418A-B8DD-6AEED747E39B}"/>
              </a:ext>
            </a:extLst>
          </p:cNvPr>
          <p:cNvPicPr>
            <a:picLocks noChangeAspect="1"/>
          </p:cNvPicPr>
          <p:nvPr/>
        </p:nvPicPr>
        <p:blipFill rotWithShape="1">
          <a:blip r:embed="rId2">
            <a:extLst>
              <a:ext uri="{28A0092B-C50C-407E-A947-70E740481C1C}">
                <a14:useLocalDpi xmlns:a14="http://schemas.microsoft.com/office/drawing/2010/main" val="0"/>
              </a:ext>
            </a:extLst>
          </a:blip>
          <a:srcRect l="4521"/>
          <a:stretch/>
        </p:blipFill>
        <p:spPr>
          <a:xfrm>
            <a:off x="0" y="0"/>
            <a:ext cx="6024134" cy="6857990"/>
          </a:xfrm>
          <a:custGeom>
            <a:avLst/>
            <a:gdLst/>
            <a:ahLst/>
            <a:cxnLst/>
            <a:rect l="l" t="t" r="r" b="b"/>
            <a:pathLst>
              <a:path w="6024154" h="685800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p:spPr>
      </p:pic>
      <p:sp>
        <p:nvSpPr>
          <p:cNvPr id="3" name="Subtitlu 2">
            <a:extLst>
              <a:ext uri="{FF2B5EF4-FFF2-40B4-BE49-F238E27FC236}">
                <a16:creationId xmlns:a16="http://schemas.microsoft.com/office/drawing/2014/main" id="{F6A88B8A-F595-4C21-B5B6-E70800A27DED}"/>
              </a:ext>
            </a:extLst>
          </p:cNvPr>
          <p:cNvSpPr>
            <a:spLocks noGrp="1"/>
          </p:cNvSpPr>
          <p:nvPr>
            <p:ph type="subTitle" idx="4294967295"/>
          </p:nvPr>
        </p:nvSpPr>
        <p:spPr>
          <a:xfrm>
            <a:off x="5817704" y="562707"/>
            <a:ext cx="6153902" cy="6182649"/>
          </a:xfrm>
        </p:spPr>
        <p:txBody>
          <a:bodyPr>
            <a:normAutofit lnSpcReduction="10000"/>
          </a:bodyPr>
          <a:lstStyle/>
          <a:p>
            <a:pPr algn="just">
              <a:spcAft>
                <a:spcPts val="1200"/>
              </a:spcAft>
              <a:buFont typeface="Wingdings" panose="05000000000000000000" pitchFamily="2" charset="2"/>
              <a:buChar char="Ø"/>
            </a:pPr>
            <a:r>
              <a:rPr lang="ro-RO" sz="2400" dirty="0"/>
              <a:t> </a:t>
            </a:r>
            <a:r>
              <a:rPr lang="ro-RO" sz="2400" dirty="0">
                <a:effectLst>
                  <a:outerShdw blurRad="38100" dist="38100" dir="2700000" algn="tl">
                    <a:srgbClr val="000000">
                      <a:alpha val="43137"/>
                    </a:srgbClr>
                  </a:outerShdw>
                </a:effectLst>
              </a:rPr>
              <a:t>Pe timpul nopții, la apropierea a două vehicule care circulă din sensuri opuse, conducătorii acestora sunt obligați ca de la o distanță de cel puțin 200 m să folosească luminile de întâlnire concomitent cu reducerea vitezei. </a:t>
            </a:r>
          </a:p>
          <a:p>
            <a:pPr algn="just">
              <a:spcAft>
                <a:spcPts val="1200"/>
              </a:spcAft>
              <a:buFont typeface="Wingdings" panose="05000000000000000000" pitchFamily="2" charset="2"/>
              <a:buChar char="Ø"/>
            </a:pPr>
            <a:r>
              <a:rPr lang="ro-RO" sz="2400" dirty="0">
                <a:effectLst>
                  <a:outerShdw blurRad="38100" dist="38100" dir="2700000" algn="tl">
                    <a:srgbClr val="000000">
                      <a:alpha val="43137"/>
                    </a:srgbClr>
                  </a:outerShdw>
                </a:effectLst>
              </a:rPr>
              <a:t>Când conducătorul de autovehicul se apropie de un autovehicul care circulă în fața sa, acesta este obligat să folosească luminile de întâlnire de la o distanță de cel puțin 100 m.</a:t>
            </a:r>
          </a:p>
          <a:p>
            <a:pPr algn="just">
              <a:spcAft>
                <a:spcPts val="1200"/>
              </a:spcAft>
              <a:buFont typeface="Wingdings" panose="05000000000000000000" pitchFamily="2" charset="2"/>
              <a:buChar char="Ø"/>
            </a:pPr>
            <a:r>
              <a:rPr lang="ro-RO" sz="2400" dirty="0">
                <a:effectLst>
                  <a:outerShdw blurRad="38100" dist="38100" dir="2700000" algn="tl">
                    <a:srgbClr val="000000">
                      <a:alpha val="43137"/>
                    </a:srgbClr>
                  </a:outerShdw>
                </a:effectLst>
              </a:rPr>
              <a:t>  Pe timpul nopții sau în condiții de vizibilitate redusă conducătorii de autovehicule şi tramvaie care se apropie de o intersecţie nedirijată prin semnale luminoase sau de către polițiști sunt obligați să semnalizeze prin folosirea alternantă a luminilor de întâlnire cu cele de drum dacă nu încalcă astfel prevederile alin. de mai sus.</a:t>
            </a:r>
          </a:p>
        </p:txBody>
      </p:sp>
    </p:spTree>
    <p:extLst>
      <p:ext uri="{BB962C8B-B14F-4D97-AF65-F5344CB8AC3E}">
        <p14:creationId xmlns:p14="http://schemas.microsoft.com/office/powerpoint/2010/main" val="2072532872"/>
      </p:ext>
    </p:extLst>
  </p:cSld>
  <p:clrMapOvr>
    <a:overrideClrMapping bg1="dk1" tx1="lt1" bg2="dk2" tx2="lt2" accent1="accent1" accent2="accent2" accent3="accent3" accent4="accent4" accent5="accent5" accent6="accent6" hlink="hlink" folHlink="folHlink"/>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pic>
        <p:nvPicPr>
          <p:cNvPr id="5" name="Imagine 4" descr="O imagine care conține interior, masă, scaun, computer&#10;&#10;Descriere generată automat">
            <a:extLst>
              <a:ext uri="{FF2B5EF4-FFF2-40B4-BE49-F238E27FC236}">
                <a16:creationId xmlns:a16="http://schemas.microsoft.com/office/drawing/2014/main" id="{5EFDDE2E-1293-418A-B8DD-6AEED747E39B}"/>
              </a:ext>
            </a:extLst>
          </p:cNvPr>
          <p:cNvPicPr>
            <a:picLocks noChangeAspect="1"/>
          </p:cNvPicPr>
          <p:nvPr/>
        </p:nvPicPr>
        <p:blipFill rotWithShape="1">
          <a:blip r:embed="rId2">
            <a:extLst>
              <a:ext uri="{28A0092B-C50C-407E-A947-70E740481C1C}">
                <a14:useLocalDpi xmlns:a14="http://schemas.microsoft.com/office/drawing/2010/main" val="0"/>
              </a:ext>
            </a:extLst>
          </a:blip>
          <a:srcRect l="4521"/>
          <a:stretch/>
        </p:blipFill>
        <p:spPr>
          <a:xfrm>
            <a:off x="0" y="0"/>
            <a:ext cx="6024134" cy="6857990"/>
          </a:xfrm>
          <a:custGeom>
            <a:avLst/>
            <a:gdLst/>
            <a:ahLst/>
            <a:cxnLst/>
            <a:rect l="l" t="t" r="r" b="b"/>
            <a:pathLst>
              <a:path w="6024154" h="685800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p:spPr>
      </p:pic>
      <p:sp>
        <p:nvSpPr>
          <p:cNvPr id="3" name="Subtitlu 2">
            <a:extLst>
              <a:ext uri="{FF2B5EF4-FFF2-40B4-BE49-F238E27FC236}">
                <a16:creationId xmlns:a16="http://schemas.microsoft.com/office/drawing/2014/main" id="{F6A88B8A-F595-4C21-B5B6-E70800A27DED}"/>
              </a:ext>
            </a:extLst>
          </p:cNvPr>
          <p:cNvSpPr>
            <a:spLocks noGrp="1"/>
          </p:cNvSpPr>
          <p:nvPr>
            <p:ph type="subTitle" idx="4294967295"/>
          </p:nvPr>
        </p:nvSpPr>
        <p:spPr>
          <a:xfrm>
            <a:off x="5817704" y="1205948"/>
            <a:ext cx="6153902" cy="5539408"/>
          </a:xfrm>
        </p:spPr>
        <p:txBody>
          <a:bodyPr>
            <a:normAutofit/>
          </a:bodyPr>
          <a:lstStyle/>
          <a:p>
            <a:pPr algn="just">
              <a:spcAft>
                <a:spcPts val="1200"/>
              </a:spcAft>
              <a:buFont typeface="Wingdings" panose="05000000000000000000" pitchFamily="2" charset="2"/>
              <a:buChar char="Ø"/>
            </a:pPr>
            <a:r>
              <a:rPr lang="ro-RO" sz="2400" dirty="0"/>
              <a:t>  </a:t>
            </a:r>
            <a:r>
              <a:rPr lang="ro-RO" sz="2400" b="1" dirty="0">
                <a:effectLst>
                  <a:outerShdw blurRad="38100" dist="38100" dir="2700000" algn="tl">
                    <a:srgbClr val="000000">
                      <a:alpha val="43137"/>
                    </a:srgbClr>
                  </a:outerShdw>
                </a:effectLst>
                <a:latin typeface="+mj-lt"/>
              </a:rPr>
              <a:t>Pe timpul nopții sau în condiții de vizibilitate redusă autovehiculele sau remorcile cu defecțiuni la sistemul de iluminare şi semnalizare luminoasă nu pot fi conduse sau remorcate fără a avea în funcțiune pe partea stângă, în față o lumină de întâlnire şi în spate una de poziție.</a:t>
            </a:r>
          </a:p>
          <a:p>
            <a:pPr algn="just">
              <a:spcAft>
                <a:spcPts val="1200"/>
              </a:spcAft>
              <a:buFont typeface="Wingdings" panose="05000000000000000000" pitchFamily="2" charset="2"/>
              <a:buChar char="Ø"/>
            </a:pPr>
            <a:r>
              <a:rPr lang="ro-RO" sz="2400" b="1" dirty="0">
                <a:effectLst>
                  <a:outerShdw blurRad="38100" dist="38100" dir="2700000" algn="tl">
                    <a:srgbClr val="000000">
                      <a:alpha val="43137"/>
                    </a:srgbClr>
                  </a:outerShdw>
                </a:effectLst>
                <a:latin typeface="+mj-lt"/>
              </a:rPr>
              <a:t>  Când circulă prin tunel conducătorul de vehicul este obligat să folosească luminile de întâlnire.</a:t>
            </a:r>
          </a:p>
          <a:p>
            <a:pPr algn="just">
              <a:spcAft>
                <a:spcPts val="1200"/>
              </a:spcAft>
            </a:pPr>
            <a:endParaRPr lang="ro-RO" sz="2400" dirty="0"/>
          </a:p>
        </p:txBody>
      </p:sp>
    </p:spTree>
    <p:extLst>
      <p:ext uri="{BB962C8B-B14F-4D97-AF65-F5344CB8AC3E}">
        <p14:creationId xmlns:p14="http://schemas.microsoft.com/office/powerpoint/2010/main" val="3916630307"/>
      </p:ext>
    </p:extLst>
  </p:cSld>
  <p:clrMapOvr>
    <a:overrideClrMapping bg1="dk1" tx1="lt1" bg2="dk2" tx2="lt2" accent1="accent1" accent2="accent2" accent3="accent3" accent4="accent4" accent5="accent5" accent6="accent6" hlink="hlink" folHlink="folHlink"/>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pic>
        <p:nvPicPr>
          <p:cNvPr id="5" name="Imagine 4" descr="O imagine care conține interior, masă, scaun, computer&#10;&#10;Descriere generată automat">
            <a:extLst>
              <a:ext uri="{FF2B5EF4-FFF2-40B4-BE49-F238E27FC236}">
                <a16:creationId xmlns:a16="http://schemas.microsoft.com/office/drawing/2014/main" id="{5EFDDE2E-1293-418A-B8DD-6AEED747E39B}"/>
              </a:ext>
            </a:extLst>
          </p:cNvPr>
          <p:cNvPicPr>
            <a:picLocks noChangeAspect="1"/>
          </p:cNvPicPr>
          <p:nvPr/>
        </p:nvPicPr>
        <p:blipFill rotWithShape="1">
          <a:blip r:embed="rId2">
            <a:extLst>
              <a:ext uri="{28A0092B-C50C-407E-A947-70E740481C1C}">
                <a14:useLocalDpi xmlns:a14="http://schemas.microsoft.com/office/drawing/2010/main" val="0"/>
              </a:ext>
            </a:extLst>
          </a:blip>
          <a:srcRect l="4521"/>
          <a:stretch/>
        </p:blipFill>
        <p:spPr>
          <a:xfrm>
            <a:off x="0" y="0"/>
            <a:ext cx="6024134" cy="6857990"/>
          </a:xfrm>
          <a:custGeom>
            <a:avLst/>
            <a:gdLst/>
            <a:ahLst/>
            <a:cxnLst/>
            <a:rect l="l" t="t" r="r" b="b"/>
            <a:pathLst>
              <a:path w="6024154" h="685800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p:spPr>
      </p:pic>
      <p:sp>
        <p:nvSpPr>
          <p:cNvPr id="3" name="Subtitlu 2">
            <a:extLst>
              <a:ext uri="{FF2B5EF4-FFF2-40B4-BE49-F238E27FC236}">
                <a16:creationId xmlns:a16="http://schemas.microsoft.com/office/drawing/2014/main" id="{F6A88B8A-F595-4C21-B5B6-E70800A27DED}"/>
              </a:ext>
            </a:extLst>
          </p:cNvPr>
          <p:cNvSpPr>
            <a:spLocks noGrp="1"/>
          </p:cNvSpPr>
          <p:nvPr>
            <p:ph type="subTitle" idx="4294967295"/>
          </p:nvPr>
        </p:nvSpPr>
        <p:spPr>
          <a:xfrm>
            <a:off x="5947470" y="562707"/>
            <a:ext cx="6024135" cy="6182649"/>
          </a:xfrm>
        </p:spPr>
        <p:txBody>
          <a:bodyPr>
            <a:normAutofit/>
          </a:bodyPr>
          <a:lstStyle/>
          <a:p>
            <a:pPr algn="just">
              <a:spcAft>
                <a:spcPts val="1200"/>
              </a:spcAft>
              <a:buFont typeface="Wingdings" panose="05000000000000000000" pitchFamily="2" charset="2"/>
              <a:buChar char="Ø"/>
            </a:pPr>
            <a:r>
              <a:rPr lang="ro-RO" sz="2400" dirty="0"/>
              <a:t> </a:t>
            </a:r>
            <a:r>
              <a:rPr lang="ro-RO" sz="2400" dirty="0">
                <a:effectLst>
                  <a:outerShdw blurRad="38100" dist="38100" dir="2700000" algn="tl">
                    <a:srgbClr val="000000">
                      <a:alpha val="43137"/>
                    </a:srgbClr>
                  </a:outerShdw>
                </a:effectLst>
              </a:rPr>
              <a:t>Un vehicul poate fi oprit sau staționat cu toate luminile stinse, în locurile în care aceste manevre sunt permise, atunci când se află:</a:t>
            </a:r>
          </a:p>
          <a:p>
            <a:pPr algn="just">
              <a:spcAft>
                <a:spcPts val="1200"/>
              </a:spcAft>
            </a:pPr>
            <a:r>
              <a:rPr lang="ro-RO" sz="2400" dirty="0">
                <a:effectLst>
                  <a:outerShdw blurRad="38100" dist="38100" dir="2700000" algn="tl">
                    <a:srgbClr val="000000">
                      <a:alpha val="43137"/>
                    </a:srgbClr>
                  </a:outerShdw>
                </a:effectLst>
              </a:rPr>
              <a:t>a)	pe un drum iluminat, astfel încât vehiculul este vizibil de la o distanță de cel </a:t>
            </a:r>
            <a:r>
              <a:rPr lang="ro-RO" sz="2400" dirty="0" err="1">
                <a:effectLst>
                  <a:outerShdw blurRad="38100" dist="38100" dir="2700000" algn="tl">
                    <a:srgbClr val="000000">
                      <a:alpha val="43137"/>
                    </a:srgbClr>
                  </a:outerShdw>
                </a:effectLst>
              </a:rPr>
              <a:t>puţin</a:t>
            </a:r>
            <a:r>
              <a:rPr lang="ro-RO" sz="2400" dirty="0">
                <a:effectLst>
                  <a:outerShdw blurRad="38100" dist="38100" dir="2700000" algn="tl">
                    <a:srgbClr val="000000">
                      <a:alpha val="43137"/>
                    </a:srgbClr>
                  </a:outerShdw>
                </a:effectLst>
              </a:rPr>
              <a:t> 50 m;</a:t>
            </a:r>
          </a:p>
          <a:p>
            <a:pPr algn="just">
              <a:spcAft>
                <a:spcPts val="1200"/>
              </a:spcAft>
            </a:pPr>
            <a:r>
              <a:rPr lang="ro-RO" sz="2400" dirty="0">
                <a:effectLst>
                  <a:outerShdw blurRad="38100" dist="38100" dir="2700000" algn="tl">
                    <a:srgbClr val="000000">
                      <a:alpha val="43137"/>
                    </a:srgbClr>
                  </a:outerShdw>
                </a:effectLst>
              </a:rPr>
              <a:t>b)	în afara părții carosabile, pe un acostament consolidat;</a:t>
            </a:r>
          </a:p>
          <a:p>
            <a:pPr algn="just">
              <a:spcAft>
                <a:spcPts val="1200"/>
              </a:spcAft>
            </a:pPr>
            <a:r>
              <a:rPr lang="ro-RO" sz="2400" dirty="0">
                <a:effectLst>
                  <a:outerShdw blurRad="38100" dist="38100" dir="2700000" algn="tl">
                    <a:srgbClr val="000000">
                      <a:alpha val="43137"/>
                    </a:srgbClr>
                  </a:outerShdw>
                </a:effectLst>
              </a:rPr>
              <a:t>c)	în localități, la marginea părții carosabile, în cazul motocicletelor cu două roți, fără ataș şi a </a:t>
            </a:r>
            <a:r>
              <a:rPr lang="ro-RO" sz="2400" dirty="0" err="1">
                <a:effectLst>
                  <a:outerShdw blurRad="38100" dist="38100" dir="2700000" algn="tl">
                    <a:srgbClr val="000000">
                      <a:alpha val="43137"/>
                    </a:srgbClr>
                  </a:outerShdw>
                </a:effectLst>
              </a:rPr>
              <a:t>mopedelor</a:t>
            </a:r>
            <a:r>
              <a:rPr lang="ro-RO" sz="2400" dirty="0">
                <a:effectLst>
                  <a:outerShdw blurRad="38100" dist="38100" dir="2700000" algn="tl">
                    <a:srgbClr val="000000">
                      <a:alpha val="43137"/>
                    </a:srgbClr>
                  </a:outerShdw>
                </a:effectLst>
              </a:rPr>
              <a:t>, care nu sunt prevăzute cu sursă de energie.</a:t>
            </a:r>
          </a:p>
          <a:p>
            <a:pPr algn="just">
              <a:spcAft>
                <a:spcPts val="1200"/>
              </a:spcAft>
            </a:pPr>
            <a:endParaRPr lang="ro-RO" sz="2400" dirty="0">
              <a:effectLst>
                <a:outerShdw blurRad="38100" dist="38100" dir="2700000" algn="tl">
                  <a:srgbClr val="000000">
                    <a:alpha val="43137"/>
                  </a:srgbClr>
                </a:outerShdw>
              </a:effectLst>
            </a:endParaRPr>
          </a:p>
          <a:p>
            <a:pPr algn="just">
              <a:spcAft>
                <a:spcPts val="1200"/>
              </a:spcAft>
            </a:pPr>
            <a:endParaRPr lang="ro-RO" sz="2400" dirty="0"/>
          </a:p>
        </p:txBody>
      </p:sp>
    </p:spTree>
    <p:extLst>
      <p:ext uri="{BB962C8B-B14F-4D97-AF65-F5344CB8AC3E}">
        <p14:creationId xmlns:p14="http://schemas.microsoft.com/office/powerpoint/2010/main" val="3979958101"/>
      </p:ext>
    </p:extLst>
  </p:cSld>
  <p:clrMapOvr>
    <a:overrideClrMapping bg1="dk1" tx1="lt1" bg2="dk2" tx2="lt2" accent1="accent1" accent2="accent2" accent3="accent3" accent4="accent4" accent5="accent5" accent6="accent6" hlink="hlink" folHlink="folHlink"/>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pic>
        <p:nvPicPr>
          <p:cNvPr id="5" name="Imagine 4" descr="O imagine care conține interior, masă, scaun, computer&#10;&#10;Descriere generată automat">
            <a:extLst>
              <a:ext uri="{FF2B5EF4-FFF2-40B4-BE49-F238E27FC236}">
                <a16:creationId xmlns:a16="http://schemas.microsoft.com/office/drawing/2014/main" id="{5EFDDE2E-1293-418A-B8DD-6AEED747E39B}"/>
              </a:ext>
            </a:extLst>
          </p:cNvPr>
          <p:cNvPicPr>
            <a:picLocks noChangeAspect="1"/>
          </p:cNvPicPr>
          <p:nvPr/>
        </p:nvPicPr>
        <p:blipFill rotWithShape="1">
          <a:blip r:embed="rId2">
            <a:extLst>
              <a:ext uri="{28A0092B-C50C-407E-A947-70E740481C1C}">
                <a14:useLocalDpi xmlns:a14="http://schemas.microsoft.com/office/drawing/2010/main" val="0"/>
              </a:ext>
            </a:extLst>
          </a:blip>
          <a:srcRect l="4521"/>
          <a:stretch/>
        </p:blipFill>
        <p:spPr>
          <a:xfrm>
            <a:off x="0" y="0"/>
            <a:ext cx="6024134" cy="6857990"/>
          </a:xfrm>
          <a:custGeom>
            <a:avLst/>
            <a:gdLst/>
            <a:ahLst/>
            <a:cxnLst/>
            <a:rect l="l" t="t" r="r" b="b"/>
            <a:pathLst>
              <a:path w="6024154" h="685800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p:spPr>
      </p:pic>
      <p:sp>
        <p:nvSpPr>
          <p:cNvPr id="3" name="Subtitlu 2">
            <a:extLst>
              <a:ext uri="{FF2B5EF4-FFF2-40B4-BE49-F238E27FC236}">
                <a16:creationId xmlns:a16="http://schemas.microsoft.com/office/drawing/2014/main" id="{F6A88B8A-F595-4C21-B5B6-E70800A27DED}"/>
              </a:ext>
            </a:extLst>
          </p:cNvPr>
          <p:cNvSpPr>
            <a:spLocks noGrp="1"/>
          </p:cNvSpPr>
          <p:nvPr>
            <p:ph type="subTitle" idx="4294967295"/>
          </p:nvPr>
        </p:nvSpPr>
        <p:spPr>
          <a:xfrm>
            <a:off x="6024134" y="185531"/>
            <a:ext cx="5947472" cy="6559826"/>
          </a:xfrm>
        </p:spPr>
        <p:txBody>
          <a:bodyPr>
            <a:normAutofit lnSpcReduction="10000"/>
          </a:bodyPr>
          <a:lstStyle/>
          <a:p>
            <a:pPr algn="just">
              <a:spcAft>
                <a:spcPts val="1200"/>
              </a:spcAft>
              <a:buFont typeface="Wingdings" panose="05000000000000000000" pitchFamily="2" charset="2"/>
              <a:buChar char="Ø"/>
            </a:pPr>
            <a:r>
              <a:rPr lang="ro-RO" sz="2400" dirty="0">
                <a:effectLst>
                  <a:outerShdw blurRad="38100" dist="38100" dir="2700000" algn="tl">
                    <a:srgbClr val="000000">
                      <a:alpha val="43137"/>
                    </a:srgbClr>
                  </a:outerShdw>
                </a:effectLst>
              </a:rPr>
              <a:t>Luminile de avarie.</a:t>
            </a:r>
          </a:p>
          <a:p>
            <a:pPr algn="just">
              <a:spcAft>
                <a:spcPts val="1200"/>
              </a:spcAft>
            </a:pPr>
            <a:r>
              <a:rPr lang="ro-RO" sz="2400" dirty="0">
                <a:effectLst>
                  <a:outerShdw blurRad="38100" dist="38100" dir="2700000" algn="tl">
                    <a:srgbClr val="000000">
                      <a:alpha val="43137"/>
                    </a:srgbClr>
                  </a:outerShdw>
                </a:effectLst>
              </a:rPr>
              <a:t>Luminile de avarie se folosesc în următoarele </a:t>
            </a:r>
            <a:r>
              <a:rPr lang="ro-RO" sz="2400" dirty="0" err="1">
                <a:effectLst>
                  <a:outerShdw blurRad="38100" dist="38100" dir="2700000" algn="tl">
                    <a:srgbClr val="000000">
                      <a:alpha val="43137"/>
                    </a:srgbClr>
                  </a:outerShdw>
                </a:effectLst>
              </a:rPr>
              <a:t>situaţii</a:t>
            </a:r>
            <a:r>
              <a:rPr lang="ro-RO" sz="2400" dirty="0">
                <a:effectLst>
                  <a:outerShdw blurRad="38100" dist="38100" dir="2700000" algn="tl">
                    <a:srgbClr val="000000">
                      <a:alpha val="43137"/>
                    </a:srgbClr>
                  </a:outerShdw>
                </a:effectLst>
              </a:rPr>
              <a:t>:</a:t>
            </a:r>
          </a:p>
          <a:p>
            <a:pPr algn="just">
              <a:spcAft>
                <a:spcPts val="1200"/>
              </a:spcAft>
            </a:pPr>
            <a:r>
              <a:rPr lang="ro-RO" sz="2400" dirty="0">
                <a:effectLst>
                  <a:outerShdw blurRad="38100" dist="38100" dir="2700000" algn="tl">
                    <a:srgbClr val="000000">
                      <a:alpha val="43137"/>
                    </a:srgbClr>
                  </a:outerShdw>
                </a:effectLst>
              </a:rPr>
              <a:t>a) când vehiculul este imobilizat involuntar pe partea carosabilă;</a:t>
            </a:r>
          </a:p>
          <a:p>
            <a:pPr algn="just">
              <a:spcAft>
                <a:spcPts val="1200"/>
              </a:spcAft>
            </a:pPr>
            <a:r>
              <a:rPr lang="ro-RO" sz="2400" dirty="0">
                <a:effectLst>
                  <a:outerShdw blurRad="38100" dist="38100" dir="2700000" algn="tl">
                    <a:srgbClr val="000000">
                      <a:alpha val="43137"/>
                    </a:srgbClr>
                  </a:outerShdw>
                </a:effectLst>
              </a:rPr>
              <a:t>b) când vehiculul se deplasează foarte lent şi/sau constituie el însușii un pericol pentru ceilalți participanți la trafic;</a:t>
            </a:r>
          </a:p>
          <a:p>
            <a:pPr algn="just">
              <a:spcAft>
                <a:spcPts val="1200"/>
              </a:spcAft>
            </a:pPr>
            <a:r>
              <a:rPr lang="ro-RO" sz="2400" dirty="0">
                <a:effectLst>
                  <a:outerShdw blurRad="38100" dist="38100" dir="2700000" algn="tl">
                    <a:srgbClr val="000000">
                      <a:alpha val="43137"/>
                    </a:srgbClr>
                  </a:outerShdw>
                </a:effectLst>
              </a:rPr>
              <a:t>c) când autovehiculul sau tramvaiul este remorcat.</a:t>
            </a:r>
          </a:p>
          <a:p>
            <a:pPr algn="just">
              <a:spcAft>
                <a:spcPts val="1200"/>
              </a:spcAft>
              <a:buFont typeface="Wingdings" panose="05000000000000000000" pitchFamily="2" charset="2"/>
              <a:buChar char="Ø"/>
            </a:pPr>
            <a:r>
              <a:rPr lang="ro-RO" sz="2400" dirty="0">
                <a:effectLst>
                  <a:outerShdw blurRad="38100" dist="38100" dir="2700000" algn="tl">
                    <a:srgbClr val="000000">
                      <a:alpha val="43137"/>
                    </a:srgbClr>
                  </a:outerShdw>
                </a:effectLst>
              </a:rPr>
              <a:t> conducătorii de autovehicule şi tramvaie  trebuie să pună în funcțiune luminile de avarie, în mod succesiv, în ordinea opririi şi în cazul în care această manevră este impusă de blocarea circulației pe sensul de mers.</a:t>
            </a:r>
          </a:p>
          <a:p>
            <a:pPr algn="just">
              <a:spcAft>
                <a:spcPts val="1200"/>
              </a:spcAft>
            </a:pPr>
            <a:endParaRPr lang="ro-RO" sz="2400" dirty="0"/>
          </a:p>
          <a:p>
            <a:pPr algn="just">
              <a:spcAft>
                <a:spcPts val="1200"/>
              </a:spcAft>
            </a:pPr>
            <a:endParaRPr lang="ro-RO" sz="2400" dirty="0"/>
          </a:p>
        </p:txBody>
      </p:sp>
    </p:spTree>
    <p:extLst>
      <p:ext uri="{BB962C8B-B14F-4D97-AF65-F5344CB8AC3E}">
        <p14:creationId xmlns:p14="http://schemas.microsoft.com/office/powerpoint/2010/main" val="1281015873"/>
      </p:ext>
    </p:extLst>
  </p:cSld>
  <p:clrMapOvr>
    <a:overrideClrMapping bg1="dk1" tx1="lt1" bg2="dk2" tx2="lt2" accent1="accent1" accent2="accent2" accent3="accent3" accent4="accent4" accent5="accent5" accent6="accent6" hlink="hlink" folHlink="folHlink"/>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pic>
        <p:nvPicPr>
          <p:cNvPr id="5" name="Imagine 4" descr="O imagine care conține interior, masă, scaun, computer&#10;&#10;Descriere generată automat">
            <a:extLst>
              <a:ext uri="{FF2B5EF4-FFF2-40B4-BE49-F238E27FC236}">
                <a16:creationId xmlns:a16="http://schemas.microsoft.com/office/drawing/2014/main" id="{5EFDDE2E-1293-418A-B8DD-6AEED747E39B}"/>
              </a:ext>
            </a:extLst>
          </p:cNvPr>
          <p:cNvPicPr>
            <a:picLocks noChangeAspect="1"/>
          </p:cNvPicPr>
          <p:nvPr/>
        </p:nvPicPr>
        <p:blipFill rotWithShape="1">
          <a:blip r:embed="rId2">
            <a:extLst>
              <a:ext uri="{28A0092B-C50C-407E-A947-70E740481C1C}">
                <a14:useLocalDpi xmlns:a14="http://schemas.microsoft.com/office/drawing/2010/main" val="0"/>
              </a:ext>
            </a:extLst>
          </a:blip>
          <a:srcRect l="4521"/>
          <a:stretch/>
        </p:blipFill>
        <p:spPr>
          <a:xfrm>
            <a:off x="0" y="0"/>
            <a:ext cx="6024134" cy="6857990"/>
          </a:xfrm>
          <a:custGeom>
            <a:avLst/>
            <a:gdLst/>
            <a:ahLst/>
            <a:cxnLst/>
            <a:rect l="l" t="t" r="r" b="b"/>
            <a:pathLst>
              <a:path w="6024154" h="685800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p:spPr>
      </p:pic>
      <p:sp>
        <p:nvSpPr>
          <p:cNvPr id="3" name="Subtitlu 2">
            <a:extLst>
              <a:ext uri="{FF2B5EF4-FFF2-40B4-BE49-F238E27FC236}">
                <a16:creationId xmlns:a16="http://schemas.microsoft.com/office/drawing/2014/main" id="{F6A88B8A-F595-4C21-B5B6-E70800A27DED}"/>
              </a:ext>
            </a:extLst>
          </p:cNvPr>
          <p:cNvSpPr>
            <a:spLocks noGrp="1"/>
          </p:cNvSpPr>
          <p:nvPr>
            <p:ph type="subTitle" idx="4294967295"/>
          </p:nvPr>
        </p:nvSpPr>
        <p:spPr>
          <a:xfrm>
            <a:off x="5817704" y="562707"/>
            <a:ext cx="6153902" cy="6182649"/>
          </a:xfrm>
        </p:spPr>
        <p:txBody>
          <a:bodyPr>
            <a:normAutofit fontScale="92500"/>
          </a:bodyPr>
          <a:lstStyle/>
          <a:p>
            <a:pPr algn="just">
              <a:spcAft>
                <a:spcPts val="1200"/>
              </a:spcAft>
            </a:pPr>
            <a:r>
              <a:rPr lang="ro-RO" sz="2400" dirty="0">
                <a:effectLst>
                  <a:outerShdw blurRad="38100" dist="38100" dir="2700000" algn="tl">
                    <a:srgbClr val="000000">
                      <a:alpha val="43137"/>
                    </a:srgbClr>
                  </a:outerShdw>
                </a:effectLst>
              </a:rPr>
              <a:t>Conducătorii de vehicule sunt obligați să semnalizeze schimbarea direcției de deplasare, depășirea, oprirea şi punerea în mișcare.</a:t>
            </a:r>
          </a:p>
          <a:p>
            <a:pPr algn="just">
              <a:spcAft>
                <a:spcPts val="1200"/>
              </a:spcAft>
            </a:pPr>
            <a:r>
              <a:rPr lang="ro-RO" sz="2400" dirty="0">
                <a:effectLst>
                  <a:outerShdw blurRad="38100" dist="38100" dir="2700000" algn="tl">
                    <a:srgbClr val="000000">
                      <a:alpha val="43137"/>
                    </a:srgbClr>
                  </a:outerShdw>
                </a:effectLst>
              </a:rPr>
              <a:t>Intenția conducătorilor de autovehicule şi tramvaie de a schimba direcția de mers, de a ieși dintr-un rând de vehicule staționate ori de a intra într-un asemenea rând, de a trece pe o altă bandă de circulaţie sau de a vira spre dreapta ori spre stânga sau a celor care urmează să efectueze întoarcere, depășire ori oprire se semnalizează prin punerea în funcțiune a luminilor indicatoare de direcție cu cel puțin 50 m în localități şi 100 m în afara localităților înainte de începerea efectuării manevrelor.</a:t>
            </a:r>
          </a:p>
          <a:p>
            <a:pPr algn="just">
              <a:spcAft>
                <a:spcPts val="1200"/>
              </a:spcAft>
            </a:pPr>
            <a:r>
              <a:rPr lang="ro-RO" sz="2400" dirty="0">
                <a:effectLst>
                  <a:outerShdw blurRad="38100" dist="38100" dir="2700000" algn="tl">
                    <a:srgbClr val="000000">
                      <a:alpha val="43137"/>
                    </a:srgbClr>
                  </a:outerShdw>
                </a:effectLst>
              </a:rPr>
              <a:t>Reducerea vitezei de deplasare sau oprirea autovehiculelor şi tramvaielor pe partea carosabilă se semnalizează cu lumina </a:t>
            </a:r>
            <a:r>
              <a:rPr lang="ro-RO" sz="2400" dirty="0" err="1">
                <a:effectLst>
                  <a:outerShdw blurRad="38100" dist="38100" dir="2700000" algn="tl">
                    <a:srgbClr val="000000">
                      <a:alpha val="43137"/>
                    </a:srgbClr>
                  </a:outerShdw>
                </a:effectLst>
              </a:rPr>
              <a:t>roție</a:t>
            </a:r>
            <a:r>
              <a:rPr lang="ro-RO" sz="2400" dirty="0">
                <a:effectLst>
                  <a:outerShdw blurRad="38100" dist="38100" dir="2700000" algn="tl">
                    <a:srgbClr val="000000">
                      <a:alpha val="43137"/>
                    </a:srgbClr>
                  </a:outerShdw>
                </a:effectLst>
              </a:rPr>
              <a:t> din spate.</a:t>
            </a:r>
          </a:p>
          <a:p>
            <a:pPr algn="just">
              <a:spcAft>
                <a:spcPts val="1200"/>
              </a:spcAft>
            </a:pPr>
            <a:endParaRPr lang="ro-RO" sz="2400" dirty="0"/>
          </a:p>
          <a:p>
            <a:pPr algn="just">
              <a:spcAft>
                <a:spcPts val="1200"/>
              </a:spcAft>
            </a:pPr>
            <a:endParaRPr lang="ro-RO" sz="2400" dirty="0"/>
          </a:p>
        </p:txBody>
      </p:sp>
    </p:spTree>
    <p:extLst>
      <p:ext uri="{BB962C8B-B14F-4D97-AF65-F5344CB8AC3E}">
        <p14:creationId xmlns:p14="http://schemas.microsoft.com/office/powerpoint/2010/main" val="3320753944"/>
      </p:ext>
    </p:extLst>
  </p:cSld>
  <p:clrMapOvr>
    <a:overrideClrMapping bg1="dk1" tx1="lt1" bg2="dk2" tx2="lt2" accent1="accent1" accent2="accent2" accent3="accent3" accent4="accent4" accent5="accent5" accent6="accent6" hlink="hlink" folHlink="folHlink"/>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pic>
        <p:nvPicPr>
          <p:cNvPr id="5" name="Imagine 4" descr="O imagine care conține interior, masă, scaun, computer&#10;&#10;Descriere generată automat">
            <a:extLst>
              <a:ext uri="{FF2B5EF4-FFF2-40B4-BE49-F238E27FC236}">
                <a16:creationId xmlns:a16="http://schemas.microsoft.com/office/drawing/2014/main" id="{5EFDDE2E-1293-418A-B8DD-6AEED747E39B}"/>
              </a:ext>
            </a:extLst>
          </p:cNvPr>
          <p:cNvPicPr>
            <a:picLocks noChangeAspect="1"/>
          </p:cNvPicPr>
          <p:nvPr/>
        </p:nvPicPr>
        <p:blipFill rotWithShape="1">
          <a:blip r:embed="rId2">
            <a:extLst>
              <a:ext uri="{28A0092B-C50C-407E-A947-70E740481C1C}">
                <a14:useLocalDpi xmlns:a14="http://schemas.microsoft.com/office/drawing/2010/main" val="0"/>
              </a:ext>
            </a:extLst>
          </a:blip>
          <a:srcRect l="4521"/>
          <a:stretch/>
        </p:blipFill>
        <p:spPr>
          <a:xfrm>
            <a:off x="0" y="0"/>
            <a:ext cx="6024134" cy="6857990"/>
          </a:xfrm>
          <a:custGeom>
            <a:avLst/>
            <a:gdLst/>
            <a:ahLst/>
            <a:cxnLst/>
            <a:rect l="l" t="t" r="r" b="b"/>
            <a:pathLst>
              <a:path w="6024154" h="685800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p:spPr>
      </p:pic>
      <p:sp>
        <p:nvSpPr>
          <p:cNvPr id="2" name="Titlu 1">
            <a:extLst>
              <a:ext uri="{FF2B5EF4-FFF2-40B4-BE49-F238E27FC236}">
                <a16:creationId xmlns:a16="http://schemas.microsoft.com/office/drawing/2014/main" id="{C55DC840-79E0-4E00-A2D7-0A64006847F5}"/>
              </a:ext>
            </a:extLst>
          </p:cNvPr>
          <p:cNvSpPr>
            <a:spLocks noGrp="1"/>
          </p:cNvSpPr>
          <p:nvPr>
            <p:ph type="ctrTitle"/>
          </p:nvPr>
        </p:nvSpPr>
        <p:spPr>
          <a:xfrm>
            <a:off x="6024134" y="1122363"/>
            <a:ext cx="6024134" cy="149846"/>
          </a:xfrm>
        </p:spPr>
        <p:txBody>
          <a:bodyPr>
            <a:normAutofit fontScale="90000"/>
          </a:bodyPr>
          <a:lstStyle/>
          <a:p>
            <a:r>
              <a:rPr lang="ro-RO" sz="3600" b="1" dirty="0">
                <a:effectLst>
                  <a:outerShdw blurRad="38100" dist="38100" dir="2700000" algn="tl">
                    <a:srgbClr val="000000">
                      <a:alpha val="43137"/>
                    </a:srgbClr>
                  </a:outerShdw>
                </a:effectLst>
              </a:rPr>
              <a:t>4. Conducătorii începători.</a:t>
            </a:r>
            <a:br>
              <a:rPr lang="ro-RO" sz="3600" b="1" dirty="0">
                <a:effectLst>
                  <a:outerShdw blurRad="38100" dist="38100" dir="2700000" algn="tl">
                    <a:srgbClr val="000000">
                      <a:alpha val="43137"/>
                    </a:srgbClr>
                  </a:outerShdw>
                </a:effectLst>
              </a:rPr>
            </a:br>
            <a:endParaRPr lang="ro-RO" sz="3600" b="1" dirty="0">
              <a:effectLst>
                <a:outerShdw blurRad="38100" dist="38100" dir="2700000" algn="tl">
                  <a:srgbClr val="000000">
                    <a:alpha val="43137"/>
                  </a:srgbClr>
                </a:outerShdw>
              </a:effectLst>
            </a:endParaRPr>
          </a:p>
        </p:txBody>
      </p:sp>
      <p:sp>
        <p:nvSpPr>
          <p:cNvPr id="3" name="Subtitlu 2">
            <a:extLst>
              <a:ext uri="{FF2B5EF4-FFF2-40B4-BE49-F238E27FC236}">
                <a16:creationId xmlns:a16="http://schemas.microsoft.com/office/drawing/2014/main" id="{F6A88B8A-F595-4C21-B5B6-E70800A27DED}"/>
              </a:ext>
            </a:extLst>
          </p:cNvPr>
          <p:cNvSpPr>
            <a:spLocks noGrp="1"/>
          </p:cNvSpPr>
          <p:nvPr>
            <p:ph type="subTitle" idx="1"/>
          </p:nvPr>
        </p:nvSpPr>
        <p:spPr>
          <a:xfrm>
            <a:off x="6024133" y="1122363"/>
            <a:ext cx="5876320" cy="5503724"/>
          </a:xfrm>
        </p:spPr>
        <p:txBody>
          <a:bodyPr>
            <a:normAutofit/>
          </a:bodyPr>
          <a:lstStyle/>
          <a:p>
            <a:pPr algn="just">
              <a:spcAft>
                <a:spcPts val="1200"/>
              </a:spcAft>
            </a:pPr>
            <a:endParaRPr lang="ro-RO" sz="2400" dirty="0"/>
          </a:p>
          <a:p>
            <a:pPr algn="just">
              <a:spcAft>
                <a:spcPts val="1200"/>
              </a:spcAft>
            </a:pPr>
            <a:r>
              <a:rPr lang="ro-RO" sz="2400" dirty="0"/>
              <a:t> </a:t>
            </a:r>
            <a:r>
              <a:rPr lang="ro-RO" sz="2400" dirty="0">
                <a:effectLst>
                  <a:outerShdw blurRad="38100" dist="38100" dir="2700000" algn="tl">
                    <a:srgbClr val="000000">
                      <a:alpha val="43137"/>
                    </a:srgbClr>
                  </a:outerShdw>
                </a:effectLst>
              </a:rPr>
              <a:t>Conducătorul de autovehicul sau de tramvai cu o vechime mai mică de un an de la data obținerii permisului de conducere are obligaţia de a aplica semnul distinctiv sub forma unui disc de culoare galbenă, cu diametrul de 100 mm, care are în centru semnul exclamării, de culoare neagră, cu lungimea de 60 mm şi diametrul punctului de 10 mm, după cum urmează:</a:t>
            </a:r>
          </a:p>
          <a:p>
            <a:pPr algn="just">
              <a:spcAft>
                <a:spcPts val="1200"/>
              </a:spcAft>
            </a:pPr>
            <a:endParaRPr lang="ro-RO" sz="2400" dirty="0"/>
          </a:p>
          <a:p>
            <a:pPr algn="just">
              <a:spcAft>
                <a:spcPts val="1200"/>
              </a:spcAft>
            </a:pPr>
            <a:r>
              <a:rPr lang="ro-RO" sz="2400" dirty="0"/>
              <a:t>a</a:t>
            </a:r>
          </a:p>
        </p:txBody>
      </p:sp>
    </p:spTree>
    <p:extLst>
      <p:ext uri="{BB962C8B-B14F-4D97-AF65-F5344CB8AC3E}">
        <p14:creationId xmlns:p14="http://schemas.microsoft.com/office/powerpoint/2010/main" val="3383523390"/>
      </p:ext>
    </p:extLst>
  </p:cSld>
  <p:clrMapOvr>
    <a:overrideClrMapping bg1="dk1" tx1="lt1" bg2="dk2" tx2="lt2" accent1="accent1" accent2="accent2" accent3="accent3" accent4="accent4" accent5="accent5" accent6="accent6" hlink="hlink" folHlink="folHlink"/>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pic>
        <p:nvPicPr>
          <p:cNvPr id="5" name="Imagine 4" descr="O imagine care conține interior, masă, scaun, computer&#10;&#10;Descriere generată automat">
            <a:extLst>
              <a:ext uri="{FF2B5EF4-FFF2-40B4-BE49-F238E27FC236}">
                <a16:creationId xmlns:a16="http://schemas.microsoft.com/office/drawing/2014/main" id="{5EFDDE2E-1293-418A-B8DD-6AEED747E39B}"/>
              </a:ext>
            </a:extLst>
          </p:cNvPr>
          <p:cNvPicPr>
            <a:picLocks noChangeAspect="1"/>
          </p:cNvPicPr>
          <p:nvPr/>
        </p:nvPicPr>
        <p:blipFill rotWithShape="1">
          <a:blip r:embed="rId2">
            <a:extLst>
              <a:ext uri="{28A0092B-C50C-407E-A947-70E740481C1C}">
                <a14:useLocalDpi xmlns:a14="http://schemas.microsoft.com/office/drawing/2010/main" val="0"/>
              </a:ext>
            </a:extLst>
          </a:blip>
          <a:srcRect l="4521"/>
          <a:stretch/>
        </p:blipFill>
        <p:spPr>
          <a:xfrm>
            <a:off x="0" y="0"/>
            <a:ext cx="6024134" cy="6857990"/>
          </a:xfrm>
          <a:custGeom>
            <a:avLst/>
            <a:gdLst/>
            <a:ahLst/>
            <a:cxnLst/>
            <a:rect l="l" t="t" r="r" b="b"/>
            <a:pathLst>
              <a:path w="6024154" h="685800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p:spPr>
      </p:pic>
      <p:sp>
        <p:nvSpPr>
          <p:cNvPr id="3" name="Subtitlu 2">
            <a:extLst>
              <a:ext uri="{FF2B5EF4-FFF2-40B4-BE49-F238E27FC236}">
                <a16:creationId xmlns:a16="http://schemas.microsoft.com/office/drawing/2014/main" id="{F6A88B8A-F595-4C21-B5B6-E70800A27DED}"/>
              </a:ext>
            </a:extLst>
          </p:cNvPr>
          <p:cNvSpPr>
            <a:spLocks noGrp="1"/>
          </p:cNvSpPr>
          <p:nvPr>
            <p:ph type="subTitle" idx="4294967295"/>
          </p:nvPr>
        </p:nvSpPr>
        <p:spPr>
          <a:xfrm>
            <a:off x="6024134" y="344557"/>
            <a:ext cx="5947472" cy="6400799"/>
          </a:xfrm>
        </p:spPr>
        <p:txBody>
          <a:bodyPr>
            <a:normAutofit fontScale="92500"/>
          </a:bodyPr>
          <a:lstStyle/>
          <a:p>
            <a:pPr algn="just">
              <a:spcAft>
                <a:spcPts val="1200"/>
              </a:spcAft>
            </a:pPr>
            <a:r>
              <a:rPr lang="ro-RO" sz="2400" dirty="0"/>
              <a:t>a)	</a:t>
            </a:r>
            <a:r>
              <a:rPr lang="ro-RO" sz="2400" dirty="0">
                <a:effectLst>
                  <a:outerShdw blurRad="38100" dist="38100" dir="2700000" algn="tl">
                    <a:srgbClr val="000000">
                      <a:alpha val="43137"/>
                    </a:srgbClr>
                  </a:outerShdw>
                </a:effectLst>
              </a:rPr>
              <a:t>la autovehiculele din categoriile AM, A1, A2 şi A, în partea din spate, lângă numărul de înmatriculare sau înregistrare, după caz;</a:t>
            </a:r>
          </a:p>
          <a:p>
            <a:pPr algn="just">
              <a:spcAft>
                <a:spcPts val="1200"/>
              </a:spcAft>
            </a:pPr>
            <a:r>
              <a:rPr lang="ro-RO" sz="2400" dirty="0">
                <a:effectLst>
                  <a:outerShdw blurRad="38100" dist="38100" dir="2700000" algn="tl">
                    <a:srgbClr val="000000">
                      <a:alpha val="43137"/>
                    </a:srgbClr>
                  </a:outerShdw>
                </a:effectLst>
              </a:rPr>
              <a:t>b)	la celelalte autovehicule, pe parbriz, în partea din dreapta jos şi pe lunetă, în partea stângă jos;</a:t>
            </a:r>
          </a:p>
          <a:p>
            <a:pPr algn="just">
              <a:spcAft>
                <a:spcPts val="1200"/>
              </a:spcAft>
            </a:pPr>
            <a:r>
              <a:rPr lang="ro-RO" sz="2400" dirty="0">
                <a:effectLst>
                  <a:outerShdw blurRad="38100" dist="38100" dir="2700000" algn="tl">
                    <a:srgbClr val="000000">
                      <a:alpha val="43137"/>
                    </a:srgbClr>
                  </a:outerShdw>
                </a:effectLst>
              </a:rPr>
              <a:t>c)	la autovehiculul care nu este prevăzut cu lunetă, pe parbriz în partea din dreapta jos şi pe caroserie în partea din spate stânga sus;</a:t>
            </a:r>
          </a:p>
          <a:p>
            <a:pPr algn="just">
              <a:spcAft>
                <a:spcPts val="1200"/>
              </a:spcAft>
            </a:pPr>
            <a:r>
              <a:rPr lang="ro-RO" sz="2400" dirty="0">
                <a:effectLst>
                  <a:outerShdw blurRad="38100" dist="38100" dir="2700000" algn="tl">
                    <a:srgbClr val="000000">
                      <a:alpha val="43137"/>
                    </a:srgbClr>
                  </a:outerShdw>
                </a:effectLst>
              </a:rPr>
              <a:t>d)	la tramvai, pe parbriz în partea din dreapta jos şi pe luneta ultimului vagon în partea din spate stânga sus;</a:t>
            </a:r>
          </a:p>
          <a:p>
            <a:pPr algn="just">
              <a:spcAft>
                <a:spcPts val="1200"/>
              </a:spcAft>
            </a:pPr>
            <a:r>
              <a:rPr lang="ro-RO" sz="2400" dirty="0">
                <a:effectLst>
                  <a:outerShdw blurRad="38100" dist="38100" dir="2700000" algn="tl">
                    <a:srgbClr val="000000">
                      <a:alpha val="43137"/>
                    </a:srgbClr>
                  </a:outerShdw>
                </a:effectLst>
              </a:rPr>
              <a:t>e)	la autovehiculul care tractează o remorcă, pe parbrizul autovehiculului în partea din dreapta jos şi pe caroseria remorcii în partea din spate stânga sus.</a:t>
            </a:r>
          </a:p>
          <a:p>
            <a:pPr algn="just">
              <a:spcAft>
                <a:spcPts val="1200"/>
              </a:spcAft>
            </a:pPr>
            <a:endParaRPr lang="ro-RO" sz="2400" dirty="0"/>
          </a:p>
          <a:p>
            <a:pPr algn="just">
              <a:spcAft>
                <a:spcPts val="1200"/>
              </a:spcAft>
            </a:pPr>
            <a:endParaRPr lang="ro-RO" sz="2400" dirty="0"/>
          </a:p>
        </p:txBody>
      </p:sp>
    </p:spTree>
    <p:extLst>
      <p:ext uri="{BB962C8B-B14F-4D97-AF65-F5344CB8AC3E}">
        <p14:creationId xmlns:p14="http://schemas.microsoft.com/office/powerpoint/2010/main" val="3874278979"/>
      </p:ext>
    </p:extLst>
  </p:cSld>
  <p:clrMapOvr>
    <a:overrideClrMapping bg1="dk1" tx1="lt1" bg2="dk2" tx2="lt2" accent1="accent1" accent2="accent2" accent3="accent3" accent4="accent4" accent5="accent5" accent6="accent6" hlink="hlink" folHlink="folHlink"/>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pic>
        <p:nvPicPr>
          <p:cNvPr id="5" name="Imagine 4" descr="O imagine care conține interior, masă, scaun, computer&#10;&#10;Descriere generată automat">
            <a:extLst>
              <a:ext uri="{FF2B5EF4-FFF2-40B4-BE49-F238E27FC236}">
                <a16:creationId xmlns:a16="http://schemas.microsoft.com/office/drawing/2014/main" id="{5EFDDE2E-1293-418A-B8DD-6AEED747E39B}"/>
              </a:ext>
            </a:extLst>
          </p:cNvPr>
          <p:cNvPicPr>
            <a:picLocks noChangeAspect="1"/>
          </p:cNvPicPr>
          <p:nvPr/>
        </p:nvPicPr>
        <p:blipFill rotWithShape="1">
          <a:blip r:embed="rId2">
            <a:extLst>
              <a:ext uri="{28A0092B-C50C-407E-A947-70E740481C1C}">
                <a14:useLocalDpi xmlns:a14="http://schemas.microsoft.com/office/drawing/2010/main" val="0"/>
              </a:ext>
            </a:extLst>
          </a:blip>
          <a:srcRect l="4521"/>
          <a:stretch/>
        </p:blipFill>
        <p:spPr>
          <a:xfrm>
            <a:off x="0" y="0"/>
            <a:ext cx="6024134" cy="6857990"/>
          </a:xfrm>
          <a:custGeom>
            <a:avLst/>
            <a:gdLst/>
            <a:ahLst/>
            <a:cxnLst/>
            <a:rect l="l" t="t" r="r" b="b"/>
            <a:pathLst>
              <a:path w="6024154" h="685800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p:spPr>
      </p:pic>
      <p:sp>
        <p:nvSpPr>
          <p:cNvPr id="3" name="Subtitlu 2">
            <a:extLst>
              <a:ext uri="{FF2B5EF4-FFF2-40B4-BE49-F238E27FC236}">
                <a16:creationId xmlns:a16="http://schemas.microsoft.com/office/drawing/2014/main" id="{F6A88B8A-F595-4C21-B5B6-E70800A27DED}"/>
              </a:ext>
            </a:extLst>
          </p:cNvPr>
          <p:cNvSpPr>
            <a:spLocks noGrp="1"/>
          </p:cNvSpPr>
          <p:nvPr>
            <p:ph type="subTitle" idx="4294967295"/>
          </p:nvPr>
        </p:nvSpPr>
        <p:spPr>
          <a:xfrm>
            <a:off x="6024134" y="1444487"/>
            <a:ext cx="5947472" cy="5300869"/>
          </a:xfrm>
        </p:spPr>
        <p:txBody>
          <a:bodyPr>
            <a:normAutofit/>
          </a:bodyPr>
          <a:lstStyle/>
          <a:p>
            <a:pPr algn="just">
              <a:spcAft>
                <a:spcPts val="1200"/>
              </a:spcAft>
            </a:pPr>
            <a:r>
              <a:rPr lang="ro-RO" sz="2400" dirty="0">
                <a:effectLst>
                  <a:outerShdw blurRad="38100" dist="38100" dir="2700000" algn="tl">
                    <a:srgbClr val="000000">
                      <a:alpha val="43137"/>
                    </a:srgbClr>
                  </a:outerShdw>
                </a:effectLst>
              </a:rPr>
              <a:t>Îi este interzis:</a:t>
            </a:r>
          </a:p>
          <a:p>
            <a:pPr algn="just">
              <a:spcAft>
                <a:spcPts val="1200"/>
              </a:spcAft>
            </a:pPr>
            <a:r>
              <a:rPr lang="ro-RO" sz="2400" dirty="0">
                <a:effectLst>
                  <a:outerShdw blurRad="38100" dist="38100" dir="2700000" algn="tl">
                    <a:srgbClr val="000000">
                      <a:alpha val="43137"/>
                    </a:srgbClr>
                  </a:outerShdw>
                </a:effectLst>
              </a:rPr>
              <a:t>    a) să conducă autovehicule care transportă mărfuri sau produse periculoase;</a:t>
            </a:r>
          </a:p>
          <a:p>
            <a:pPr algn="just">
              <a:spcAft>
                <a:spcPts val="1200"/>
              </a:spcAft>
            </a:pPr>
            <a:r>
              <a:rPr lang="ro-RO" sz="2400" dirty="0">
                <a:effectLst>
                  <a:outerShdw blurRad="38100" dist="38100" dir="2700000" algn="tl">
                    <a:srgbClr val="000000">
                      <a:alpha val="43137"/>
                    </a:srgbClr>
                  </a:outerShdw>
                </a:effectLst>
              </a:rPr>
              <a:t>    b) să conducă vehicule destinate testării sau cele pentru probe;</a:t>
            </a:r>
          </a:p>
          <a:p>
            <a:pPr algn="just">
              <a:spcAft>
                <a:spcPts val="1200"/>
              </a:spcAft>
            </a:pPr>
            <a:r>
              <a:rPr lang="ro-RO" sz="2400" dirty="0">
                <a:effectLst>
                  <a:outerShdw blurRad="38100" dist="38100" dir="2700000" algn="tl">
                    <a:srgbClr val="000000">
                      <a:alpha val="43137"/>
                    </a:srgbClr>
                  </a:outerShdw>
                </a:effectLst>
              </a:rPr>
              <a:t>    c) să conducă vehicule destinate transportului public de persoane, inclusiv în regim de taxi.</a:t>
            </a:r>
          </a:p>
          <a:p>
            <a:pPr algn="just">
              <a:spcAft>
                <a:spcPts val="1200"/>
              </a:spcAft>
            </a:pPr>
            <a:endParaRPr lang="ro-RO" sz="2400" dirty="0"/>
          </a:p>
          <a:p>
            <a:pPr algn="just">
              <a:spcAft>
                <a:spcPts val="1200"/>
              </a:spcAft>
            </a:pPr>
            <a:endParaRPr lang="ro-RO" sz="2400" dirty="0"/>
          </a:p>
          <a:p>
            <a:pPr algn="just">
              <a:spcAft>
                <a:spcPts val="1200"/>
              </a:spcAft>
            </a:pPr>
            <a:endParaRPr lang="ro-RO" sz="2400" dirty="0"/>
          </a:p>
        </p:txBody>
      </p:sp>
    </p:spTree>
    <p:extLst>
      <p:ext uri="{BB962C8B-B14F-4D97-AF65-F5344CB8AC3E}">
        <p14:creationId xmlns:p14="http://schemas.microsoft.com/office/powerpoint/2010/main" val="1210634190"/>
      </p:ext>
    </p:extLst>
  </p:cSld>
  <p:clrMapOvr>
    <a:overrideClrMapping bg1="dk1" tx1="lt1" bg2="dk2" tx2="lt2" accent1="accent1" accent2="accent2" accent3="accent3" accent4="accent4" accent5="accent5" accent6="accent6" hlink="hlink" folHlink="folHlink"/>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pic>
        <p:nvPicPr>
          <p:cNvPr id="5" name="Imagine 4" descr="O imagine care conține interior, masă, scaun, computer&#10;&#10;Descriere generată automat">
            <a:extLst>
              <a:ext uri="{FF2B5EF4-FFF2-40B4-BE49-F238E27FC236}">
                <a16:creationId xmlns:a16="http://schemas.microsoft.com/office/drawing/2014/main" id="{5EFDDE2E-1293-418A-B8DD-6AEED747E39B}"/>
              </a:ext>
            </a:extLst>
          </p:cNvPr>
          <p:cNvPicPr>
            <a:picLocks noChangeAspect="1"/>
          </p:cNvPicPr>
          <p:nvPr/>
        </p:nvPicPr>
        <p:blipFill rotWithShape="1">
          <a:blip r:embed="rId2">
            <a:extLst>
              <a:ext uri="{28A0092B-C50C-407E-A947-70E740481C1C}">
                <a14:useLocalDpi xmlns:a14="http://schemas.microsoft.com/office/drawing/2010/main" val="0"/>
              </a:ext>
            </a:extLst>
          </a:blip>
          <a:srcRect l="4521"/>
          <a:stretch/>
        </p:blipFill>
        <p:spPr>
          <a:xfrm>
            <a:off x="0" y="0"/>
            <a:ext cx="6024134" cy="6857990"/>
          </a:xfrm>
          <a:custGeom>
            <a:avLst/>
            <a:gdLst/>
            <a:ahLst/>
            <a:cxnLst/>
            <a:rect l="l" t="t" r="r" b="b"/>
            <a:pathLst>
              <a:path w="6024154" h="685800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p:spPr>
      </p:pic>
      <p:sp>
        <p:nvSpPr>
          <p:cNvPr id="3" name="Subtitlu 2">
            <a:extLst>
              <a:ext uri="{FF2B5EF4-FFF2-40B4-BE49-F238E27FC236}">
                <a16:creationId xmlns:a16="http://schemas.microsoft.com/office/drawing/2014/main" id="{F6A88B8A-F595-4C21-B5B6-E70800A27DED}"/>
              </a:ext>
            </a:extLst>
          </p:cNvPr>
          <p:cNvSpPr>
            <a:spLocks noGrp="1"/>
          </p:cNvSpPr>
          <p:nvPr>
            <p:ph type="subTitle" idx="4294967295"/>
          </p:nvPr>
        </p:nvSpPr>
        <p:spPr>
          <a:xfrm>
            <a:off x="6024134" y="1444487"/>
            <a:ext cx="5947472" cy="5300869"/>
          </a:xfrm>
        </p:spPr>
        <p:txBody>
          <a:bodyPr>
            <a:normAutofit/>
          </a:bodyPr>
          <a:lstStyle/>
          <a:p>
            <a:pPr algn="just">
              <a:spcAft>
                <a:spcPts val="1200"/>
              </a:spcAft>
            </a:pPr>
            <a:r>
              <a:rPr lang="ro-RO" sz="2400" b="1" dirty="0">
                <a:effectLst>
                  <a:outerShdw blurRad="38100" dist="38100" dir="2700000" algn="tl">
                    <a:srgbClr val="000000">
                      <a:alpha val="43137"/>
                    </a:srgbClr>
                  </a:outerShdw>
                </a:effectLst>
              </a:rPr>
              <a:t>Viteza maximă admisă în afara localităților pentru autovehiculele ai căror conducători au mai puțin de un an practică de conducere sau pentru persoanele care efectuează pregătirea practică în vederea obținerii permisului de conducere este cu 20 km/h mai mică decât viteza maximă admisă pentru categoria din care fac parte autovehiculele conduse. </a:t>
            </a:r>
          </a:p>
          <a:p>
            <a:pPr marL="0" indent="0" algn="just">
              <a:spcAft>
                <a:spcPts val="1200"/>
              </a:spcAft>
              <a:buNone/>
            </a:pPr>
            <a:r>
              <a:rPr lang="ro-RO" sz="2400" b="1" dirty="0">
                <a:effectLst>
                  <a:outerShdw blurRad="38100" dist="38100" dir="2700000" algn="tl">
                    <a:srgbClr val="000000">
                      <a:alpha val="43137"/>
                    </a:srgbClr>
                  </a:outerShdw>
                </a:effectLst>
              </a:rPr>
              <a:t>(art. 50 din OUG 195)</a:t>
            </a:r>
          </a:p>
          <a:p>
            <a:pPr algn="just">
              <a:spcAft>
                <a:spcPts val="1200"/>
              </a:spcAft>
            </a:pPr>
            <a:endParaRPr lang="ro-RO" sz="2400" dirty="0"/>
          </a:p>
        </p:txBody>
      </p:sp>
    </p:spTree>
    <p:extLst>
      <p:ext uri="{BB962C8B-B14F-4D97-AF65-F5344CB8AC3E}">
        <p14:creationId xmlns:p14="http://schemas.microsoft.com/office/powerpoint/2010/main" val="1030158733"/>
      </p:ext>
    </p:extLst>
  </p:cSld>
  <p:clrMapOvr>
    <a:overrideClrMapping bg1="dk1" tx1="lt1" bg2="dk2" tx2="lt2" accent1="accent1" accent2="accent2" accent3="accent3" accent4="accent4" accent5="accent5" accent6="accent6" hlink="hlink" folHlink="folHlink"/>
  </p:clrMapOvr>
</p:sld>
</file>

<file path=ppt/theme/theme1.xml><?xml version="1.0" encoding="utf-8"?>
<a:theme xmlns:a="http://schemas.openxmlformats.org/drawingml/2006/main" name="Temă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271</TotalTime>
  <Words>2990</Words>
  <Application>Microsoft Office PowerPoint</Application>
  <PresentationFormat>Ecran lat</PresentationFormat>
  <Paragraphs>142</Paragraphs>
  <Slides>40</Slides>
  <Notes>0</Notes>
  <HiddenSlides>0</HiddenSlides>
  <MMClips>0</MMClips>
  <ScaleCrop>false</ScaleCrop>
  <HeadingPairs>
    <vt:vector size="6" baseType="variant">
      <vt:variant>
        <vt:lpstr>Fonturi utilizate</vt:lpstr>
      </vt:variant>
      <vt:variant>
        <vt:i4>4</vt:i4>
      </vt:variant>
      <vt:variant>
        <vt:lpstr>Temă</vt:lpstr>
      </vt:variant>
      <vt:variant>
        <vt:i4>1</vt:i4>
      </vt:variant>
      <vt:variant>
        <vt:lpstr>Titluri diapozitive</vt:lpstr>
      </vt:variant>
      <vt:variant>
        <vt:i4>40</vt:i4>
      </vt:variant>
    </vt:vector>
  </HeadingPairs>
  <TitlesOfParts>
    <vt:vector size="45" baseType="lpstr">
      <vt:lpstr>Arial</vt:lpstr>
      <vt:lpstr>Calibri</vt:lpstr>
      <vt:lpstr>Calibri Light</vt:lpstr>
      <vt:lpstr>Wingdings</vt:lpstr>
      <vt:lpstr>Temă Office</vt:lpstr>
      <vt:lpstr>LECȚIA 2</vt:lpstr>
      <vt:lpstr>1. Trecerea la nivel cu calea ferată</vt:lpstr>
      <vt:lpstr>Calea ferata curentă</vt:lpstr>
      <vt:lpstr>Trecerea la nivel cu calea ferată curentă fără bariere sau semibariere </vt:lpstr>
      <vt:lpstr>Prezentare PowerPoint</vt:lpstr>
      <vt:lpstr>Prezentare PowerPoint</vt:lpstr>
      <vt:lpstr>Trecerea la nivel cu calea ferată curentă cu bariere sau semibariere</vt:lpstr>
      <vt:lpstr>Instalația de semnalizare luminoasă automată</vt:lpstr>
      <vt:lpstr>Prezentare PowerPoint</vt:lpstr>
      <vt:lpstr>Prezentare PowerPoint</vt:lpstr>
      <vt:lpstr>Prezentare PowerPoint</vt:lpstr>
      <vt:lpstr>Prezentare PowerPoint</vt:lpstr>
      <vt:lpstr>Calea ferată industrială</vt:lpstr>
      <vt:lpstr>Prezentare PowerPoint</vt:lpstr>
      <vt:lpstr>3.Obligațiile participanților la trafic</vt:lpstr>
      <vt:lpstr>Prezentare PowerPoint</vt:lpstr>
      <vt:lpstr>Prezentare PowerPoint</vt:lpstr>
      <vt:lpstr>Prezentare PowerPoint</vt:lpstr>
      <vt:lpstr>Prezentare PowerPoint</vt:lpstr>
      <vt:lpstr>Prezentare PowerPoint</vt:lpstr>
      <vt:lpstr>Prezentare PowerPoint</vt:lpstr>
      <vt:lpstr>Obligații în caz de accident.</vt:lpstr>
      <vt:lpstr>Prezentare PowerPoint</vt:lpstr>
      <vt:lpstr>Prezentare PowerPoint</vt:lpstr>
      <vt:lpstr>Prezentare PowerPoint</vt:lpstr>
      <vt:lpstr>2. În cazul accidentelor de circulaţie cu victime</vt:lpstr>
      <vt:lpstr>Prezentare PowerPoint</vt:lpstr>
      <vt:lpstr>3. Semnalele conducătorilor de vehicule</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4. Conducătorii începători. </vt:lpstr>
      <vt:lpstr>Prezentare PowerPoint</vt:lpstr>
      <vt:lpstr>Prezentare PowerPoint</vt:lpstr>
      <vt:lpstr>Prezentare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LECȚIA 2</dc:title>
  <dc:creator>Gabriel</dc:creator>
  <cp:lastModifiedBy>Gabriel</cp:lastModifiedBy>
  <cp:revision>34</cp:revision>
  <dcterms:created xsi:type="dcterms:W3CDTF">2020-03-31T17:33:41Z</dcterms:created>
  <dcterms:modified xsi:type="dcterms:W3CDTF">2020-04-12T19:35:19Z</dcterms:modified>
</cp:coreProperties>
</file>